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0" r:id="rId12"/>
    <p:sldId id="266" r:id="rId13"/>
    <p:sldId id="267" r:id="rId14"/>
    <p:sldId id="268" r:id="rId15"/>
    <p:sldId id="271" r:id="rId16"/>
    <p:sldId id="269" r:id="rId17"/>
  </p:sldIdLst>
  <p:sldSz cx="12192000" cy="6858000"/>
  <p:notesSz cx="6858000" cy="9144000"/>
  <p:defaultText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58A724-1FAB-4F76-AFB2-EA23E8C1BA97}"/>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KZ"/>
          </a:p>
        </p:txBody>
      </p:sp>
      <p:sp>
        <p:nvSpPr>
          <p:cNvPr id="3" name="Подзаголовок 2">
            <a:extLst>
              <a:ext uri="{FF2B5EF4-FFF2-40B4-BE49-F238E27FC236}">
                <a16:creationId xmlns:a16="http://schemas.microsoft.com/office/drawing/2014/main" id="{CD61FEBC-9333-4D83-AA38-1EEFCBCFC8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KZ"/>
          </a:p>
        </p:txBody>
      </p:sp>
      <p:sp>
        <p:nvSpPr>
          <p:cNvPr id="4" name="Дата 3">
            <a:extLst>
              <a:ext uri="{FF2B5EF4-FFF2-40B4-BE49-F238E27FC236}">
                <a16:creationId xmlns:a16="http://schemas.microsoft.com/office/drawing/2014/main" id="{69D316DE-50AC-4CDB-80D4-61B24ED715E2}"/>
              </a:ext>
            </a:extLst>
          </p:cNvPr>
          <p:cNvSpPr>
            <a:spLocks noGrp="1"/>
          </p:cNvSpPr>
          <p:nvPr>
            <p:ph type="dt" sz="half" idx="10"/>
          </p:nvPr>
        </p:nvSpPr>
        <p:spPr/>
        <p:txBody>
          <a:bodyPr/>
          <a:lstStyle/>
          <a:p>
            <a:fld id="{F49EB9C2-E2BA-4396-9E5E-B26B0F22CE79}" type="datetimeFigureOut">
              <a:rPr lang="ru-KZ" smtClean="0"/>
              <a:t>31.01.2022</a:t>
            </a:fld>
            <a:endParaRPr lang="ru-KZ"/>
          </a:p>
        </p:txBody>
      </p:sp>
      <p:sp>
        <p:nvSpPr>
          <p:cNvPr id="5" name="Нижний колонтитул 4">
            <a:extLst>
              <a:ext uri="{FF2B5EF4-FFF2-40B4-BE49-F238E27FC236}">
                <a16:creationId xmlns:a16="http://schemas.microsoft.com/office/drawing/2014/main" id="{A4E49B73-71D9-49BC-91D8-B9678ABF646E}"/>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83837FE8-A4A5-488D-B329-2ADBC92CE337}"/>
              </a:ext>
            </a:extLst>
          </p:cNvPr>
          <p:cNvSpPr>
            <a:spLocks noGrp="1"/>
          </p:cNvSpPr>
          <p:nvPr>
            <p:ph type="sldNum" sz="quarter" idx="12"/>
          </p:nvPr>
        </p:nvSpPr>
        <p:spPr/>
        <p:txBody>
          <a:bodyPr/>
          <a:lstStyle/>
          <a:p>
            <a:fld id="{6D7399E5-A4E4-4496-BDBE-F20323505F79}" type="slidenum">
              <a:rPr lang="ru-KZ" smtClean="0"/>
              <a:t>‹#›</a:t>
            </a:fld>
            <a:endParaRPr lang="ru-KZ"/>
          </a:p>
        </p:txBody>
      </p:sp>
    </p:spTree>
    <p:extLst>
      <p:ext uri="{BB962C8B-B14F-4D97-AF65-F5344CB8AC3E}">
        <p14:creationId xmlns:p14="http://schemas.microsoft.com/office/powerpoint/2010/main" val="1030962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3980CA-F252-4A70-A48B-33612F26DD0B}"/>
              </a:ext>
            </a:extLst>
          </p:cNvPr>
          <p:cNvSpPr>
            <a:spLocks noGrp="1"/>
          </p:cNvSpPr>
          <p:nvPr>
            <p:ph type="title"/>
          </p:nvPr>
        </p:nvSpPr>
        <p:spPr/>
        <p:txBody>
          <a:bodyPr/>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3824005F-3A08-462B-A1A1-33855682111B}"/>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A5083A69-65F7-4C15-BE7B-4729C22D5E0F}"/>
              </a:ext>
            </a:extLst>
          </p:cNvPr>
          <p:cNvSpPr>
            <a:spLocks noGrp="1"/>
          </p:cNvSpPr>
          <p:nvPr>
            <p:ph type="dt" sz="half" idx="10"/>
          </p:nvPr>
        </p:nvSpPr>
        <p:spPr/>
        <p:txBody>
          <a:bodyPr/>
          <a:lstStyle/>
          <a:p>
            <a:fld id="{F49EB9C2-E2BA-4396-9E5E-B26B0F22CE79}" type="datetimeFigureOut">
              <a:rPr lang="ru-KZ" smtClean="0"/>
              <a:t>31.01.2022</a:t>
            </a:fld>
            <a:endParaRPr lang="ru-KZ"/>
          </a:p>
        </p:txBody>
      </p:sp>
      <p:sp>
        <p:nvSpPr>
          <p:cNvPr id="5" name="Нижний колонтитул 4">
            <a:extLst>
              <a:ext uri="{FF2B5EF4-FFF2-40B4-BE49-F238E27FC236}">
                <a16:creationId xmlns:a16="http://schemas.microsoft.com/office/drawing/2014/main" id="{C08BC91E-49F2-4E79-B769-1F92D9748B09}"/>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E8870BDF-3721-4E34-B870-3EEBBDF45FE8}"/>
              </a:ext>
            </a:extLst>
          </p:cNvPr>
          <p:cNvSpPr>
            <a:spLocks noGrp="1"/>
          </p:cNvSpPr>
          <p:nvPr>
            <p:ph type="sldNum" sz="quarter" idx="12"/>
          </p:nvPr>
        </p:nvSpPr>
        <p:spPr/>
        <p:txBody>
          <a:bodyPr/>
          <a:lstStyle/>
          <a:p>
            <a:fld id="{6D7399E5-A4E4-4496-BDBE-F20323505F79}" type="slidenum">
              <a:rPr lang="ru-KZ" smtClean="0"/>
              <a:t>‹#›</a:t>
            </a:fld>
            <a:endParaRPr lang="ru-KZ"/>
          </a:p>
        </p:txBody>
      </p:sp>
    </p:spTree>
    <p:extLst>
      <p:ext uri="{BB962C8B-B14F-4D97-AF65-F5344CB8AC3E}">
        <p14:creationId xmlns:p14="http://schemas.microsoft.com/office/powerpoint/2010/main" val="3999228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EAD5B573-053D-438C-8D49-41494F635974}"/>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F61DAFD3-DC45-46EF-90B2-7359619A428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4C742C78-4457-4CE5-B31E-8C9048FCD4AC}"/>
              </a:ext>
            </a:extLst>
          </p:cNvPr>
          <p:cNvSpPr>
            <a:spLocks noGrp="1"/>
          </p:cNvSpPr>
          <p:nvPr>
            <p:ph type="dt" sz="half" idx="10"/>
          </p:nvPr>
        </p:nvSpPr>
        <p:spPr/>
        <p:txBody>
          <a:bodyPr/>
          <a:lstStyle/>
          <a:p>
            <a:fld id="{F49EB9C2-E2BA-4396-9E5E-B26B0F22CE79}" type="datetimeFigureOut">
              <a:rPr lang="ru-KZ" smtClean="0"/>
              <a:t>31.01.2022</a:t>
            </a:fld>
            <a:endParaRPr lang="ru-KZ"/>
          </a:p>
        </p:txBody>
      </p:sp>
      <p:sp>
        <p:nvSpPr>
          <p:cNvPr id="5" name="Нижний колонтитул 4">
            <a:extLst>
              <a:ext uri="{FF2B5EF4-FFF2-40B4-BE49-F238E27FC236}">
                <a16:creationId xmlns:a16="http://schemas.microsoft.com/office/drawing/2014/main" id="{D3F45212-F30F-428B-B98F-693BCCE0BDA6}"/>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BA565FB7-F051-41A6-BF33-39AD3C5D6755}"/>
              </a:ext>
            </a:extLst>
          </p:cNvPr>
          <p:cNvSpPr>
            <a:spLocks noGrp="1"/>
          </p:cNvSpPr>
          <p:nvPr>
            <p:ph type="sldNum" sz="quarter" idx="12"/>
          </p:nvPr>
        </p:nvSpPr>
        <p:spPr/>
        <p:txBody>
          <a:bodyPr/>
          <a:lstStyle/>
          <a:p>
            <a:fld id="{6D7399E5-A4E4-4496-BDBE-F20323505F79}" type="slidenum">
              <a:rPr lang="ru-KZ" smtClean="0"/>
              <a:t>‹#›</a:t>
            </a:fld>
            <a:endParaRPr lang="ru-KZ"/>
          </a:p>
        </p:txBody>
      </p:sp>
    </p:spTree>
    <p:extLst>
      <p:ext uri="{BB962C8B-B14F-4D97-AF65-F5344CB8AC3E}">
        <p14:creationId xmlns:p14="http://schemas.microsoft.com/office/powerpoint/2010/main" val="1155918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86C687-10A4-4655-9522-D6838B9D936F}"/>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8523A290-1139-4CFB-9717-6FA0540BF72E}"/>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F82DF5FD-8A53-4AD5-979E-9A9A6BC75108}"/>
              </a:ext>
            </a:extLst>
          </p:cNvPr>
          <p:cNvSpPr>
            <a:spLocks noGrp="1"/>
          </p:cNvSpPr>
          <p:nvPr>
            <p:ph type="dt" sz="half" idx="10"/>
          </p:nvPr>
        </p:nvSpPr>
        <p:spPr/>
        <p:txBody>
          <a:bodyPr/>
          <a:lstStyle/>
          <a:p>
            <a:fld id="{F49EB9C2-E2BA-4396-9E5E-B26B0F22CE79}" type="datetimeFigureOut">
              <a:rPr lang="ru-KZ" smtClean="0"/>
              <a:t>31.01.2022</a:t>
            </a:fld>
            <a:endParaRPr lang="ru-KZ"/>
          </a:p>
        </p:txBody>
      </p:sp>
      <p:sp>
        <p:nvSpPr>
          <p:cNvPr id="5" name="Нижний колонтитул 4">
            <a:extLst>
              <a:ext uri="{FF2B5EF4-FFF2-40B4-BE49-F238E27FC236}">
                <a16:creationId xmlns:a16="http://schemas.microsoft.com/office/drawing/2014/main" id="{83CFC7DD-6C71-495F-BE0A-7833E671FD52}"/>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60CE0FFA-987F-4B18-AD44-EDCAD5E013A0}"/>
              </a:ext>
            </a:extLst>
          </p:cNvPr>
          <p:cNvSpPr>
            <a:spLocks noGrp="1"/>
          </p:cNvSpPr>
          <p:nvPr>
            <p:ph type="sldNum" sz="quarter" idx="12"/>
          </p:nvPr>
        </p:nvSpPr>
        <p:spPr/>
        <p:txBody>
          <a:bodyPr/>
          <a:lstStyle/>
          <a:p>
            <a:fld id="{6D7399E5-A4E4-4496-BDBE-F20323505F79}" type="slidenum">
              <a:rPr lang="ru-KZ" smtClean="0"/>
              <a:t>‹#›</a:t>
            </a:fld>
            <a:endParaRPr lang="ru-KZ"/>
          </a:p>
        </p:txBody>
      </p:sp>
    </p:spTree>
    <p:extLst>
      <p:ext uri="{BB962C8B-B14F-4D97-AF65-F5344CB8AC3E}">
        <p14:creationId xmlns:p14="http://schemas.microsoft.com/office/powerpoint/2010/main" val="2707567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4FCBCE-B4B7-45BD-B91F-0CF22B60D26A}"/>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KZ"/>
          </a:p>
        </p:txBody>
      </p:sp>
      <p:sp>
        <p:nvSpPr>
          <p:cNvPr id="3" name="Текст 2">
            <a:extLst>
              <a:ext uri="{FF2B5EF4-FFF2-40B4-BE49-F238E27FC236}">
                <a16:creationId xmlns:a16="http://schemas.microsoft.com/office/drawing/2014/main" id="{88BB8622-B839-46A8-A80A-48943E0337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442787A9-CD03-4170-9A28-809042B93278}"/>
              </a:ext>
            </a:extLst>
          </p:cNvPr>
          <p:cNvSpPr>
            <a:spLocks noGrp="1"/>
          </p:cNvSpPr>
          <p:nvPr>
            <p:ph type="dt" sz="half" idx="10"/>
          </p:nvPr>
        </p:nvSpPr>
        <p:spPr/>
        <p:txBody>
          <a:bodyPr/>
          <a:lstStyle/>
          <a:p>
            <a:fld id="{F49EB9C2-E2BA-4396-9E5E-B26B0F22CE79}" type="datetimeFigureOut">
              <a:rPr lang="ru-KZ" smtClean="0"/>
              <a:t>31.01.2022</a:t>
            </a:fld>
            <a:endParaRPr lang="ru-KZ"/>
          </a:p>
        </p:txBody>
      </p:sp>
      <p:sp>
        <p:nvSpPr>
          <p:cNvPr id="5" name="Нижний колонтитул 4">
            <a:extLst>
              <a:ext uri="{FF2B5EF4-FFF2-40B4-BE49-F238E27FC236}">
                <a16:creationId xmlns:a16="http://schemas.microsoft.com/office/drawing/2014/main" id="{71DE1A1C-D2EE-4CA7-AEE8-193159662728}"/>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3EA8AB77-0755-44E7-8FEC-8E650BF899F2}"/>
              </a:ext>
            </a:extLst>
          </p:cNvPr>
          <p:cNvSpPr>
            <a:spLocks noGrp="1"/>
          </p:cNvSpPr>
          <p:nvPr>
            <p:ph type="sldNum" sz="quarter" idx="12"/>
          </p:nvPr>
        </p:nvSpPr>
        <p:spPr/>
        <p:txBody>
          <a:bodyPr/>
          <a:lstStyle/>
          <a:p>
            <a:fld id="{6D7399E5-A4E4-4496-BDBE-F20323505F79}" type="slidenum">
              <a:rPr lang="ru-KZ" smtClean="0"/>
              <a:t>‹#›</a:t>
            </a:fld>
            <a:endParaRPr lang="ru-KZ"/>
          </a:p>
        </p:txBody>
      </p:sp>
    </p:spTree>
    <p:extLst>
      <p:ext uri="{BB962C8B-B14F-4D97-AF65-F5344CB8AC3E}">
        <p14:creationId xmlns:p14="http://schemas.microsoft.com/office/powerpoint/2010/main" val="282721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D8A89C-84FA-436E-B804-3740EDCD1E1D}"/>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D89D4B82-8673-4C0F-9C2A-ACFE952F4A9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Объект 3">
            <a:extLst>
              <a:ext uri="{FF2B5EF4-FFF2-40B4-BE49-F238E27FC236}">
                <a16:creationId xmlns:a16="http://schemas.microsoft.com/office/drawing/2014/main" id="{213C2D6D-9624-4BA2-A38E-7C15ED28E69A}"/>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Дата 4">
            <a:extLst>
              <a:ext uri="{FF2B5EF4-FFF2-40B4-BE49-F238E27FC236}">
                <a16:creationId xmlns:a16="http://schemas.microsoft.com/office/drawing/2014/main" id="{2A894C9C-E883-482B-9AAF-986776BEC24B}"/>
              </a:ext>
            </a:extLst>
          </p:cNvPr>
          <p:cNvSpPr>
            <a:spLocks noGrp="1"/>
          </p:cNvSpPr>
          <p:nvPr>
            <p:ph type="dt" sz="half" idx="10"/>
          </p:nvPr>
        </p:nvSpPr>
        <p:spPr/>
        <p:txBody>
          <a:bodyPr/>
          <a:lstStyle/>
          <a:p>
            <a:fld id="{F49EB9C2-E2BA-4396-9E5E-B26B0F22CE79}" type="datetimeFigureOut">
              <a:rPr lang="ru-KZ" smtClean="0"/>
              <a:t>31.01.2022</a:t>
            </a:fld>
            <a:endParaRPr lang="ru-KZ"/>
          </a:p>
        </p:txBody>
      </p:sp>
      <p:sp>
        <p:nvSpPr>
          <p:cNvPr id="6" name="Нижний колонтитул 5">
            <a:extLst>
              <a:ext uri="{FF2B5EF4-FFF2-40B4-BE49-F238E27FC236}">
                <a16:creationId xmlns:a16="http://schemas.microsoft.com/office/drawing/2014/main" id="{6D1C2C4E-5329-4429-835E-B94F1A511737}"/>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9A03D0CF-D73E-4A47-8646-8E6995A69594}"/>
              </a:ext>
            </a:extLst>
          </p:cNvPr>
          <p:cNvSpPr>
            <a:spLocks noGrp="1"/>
          </p:cNvSpPr>
          <p:nvPr>
            <p:ph type="sldNum" sz="quarter" idx="12"/>
          </p:nvPr>
        </p:nvSpPr>
        <p:spPr/>
        <p:txBody>
          <a:bodyPr/>
          <a:lstStyle/>
          <a:p>
            <a:fld id="{6D7399E5-A4E4-4496-BDBE-F20323505F79}" type="slidenum">
              <a:rPr lang="ru-KZ" smtClean="0"/>
              <a:t>‹#›</a:t>
            </a:fld>
            <a:endParaRPr lang="ru-KZ"/>
          </a:p>
        </p:txBody>
      </p:sp>
    </p:spTree>
    <p:extLst>
      <p:ext uri="{BB962C8B-B14F-4D97-AF65-F5344CB8AC3E}">
        <p14:creationId xmlns:p14="http://schemas.microsoft.com/office/powerpoint/2010/main" val="336713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5ACF88-A32B-45DA-92C7-C18DDFBEF8ED}"/>
              </a:ext>
            </a:extLst>
          </p:cNvPr>
          <p:cNvSpPr>
            <a:spLocks noGrp="1"/>
          </p:cNvSpPr>
          <p:nvPr>
            <p:ph type="title"/>
          </p:nvPr>
        </p:nvSpPr>
        <p:spPr>
          <a:xfrm>
            <a:off x="839788" y="365125"/>
            <a:ext cx="10515600" cy="1325563"/>
          </a:xfrm>
        </p:spPr>
        <p:txBody>
          <a:bodyPr/>
          <a:lstStyle/>
          <a:p>
            <a:r>
              <a:rPr lang="ru-RU"/>
              <a:t>Образец заголовка</a:t>
            </a:r>
            <a:endParaRPr lang="ru-KZ"/>
          </a:p>
        </p:txBody>
      </p:sp>
      <p:sp>
        <p:nvSpPr>
          <p:cNvPr id="3" name="Текст 2">
            <a:extLst>
              <a:ext uri="{FF2B5EF4-FFF2-40B4-BE49-F238E27FC236}">
                <a16:creationId xmlns:a16="http://schemas.microsoft.com/office/drawing/2014/main" id="{B541DBF8-4456-443C-AAEB-B8805D7B9A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FAA63C3F-6FB1-4EF7-B857-FB39F03FC25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Текст 4">
            <a:extLst>
              <a:ext uri="{FF2B5EF4-FFF2-40B4-BE49-F238E27FC236}">
                <a16:creationId xmlns:a16="http://schemas.microsoft.com/office/drawing/2014/main" id="{9A5F1559-B484-4B43-A538-C2C8E01086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5404280-A20B-4456-8330-4F0E9D0F01EB}"/>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7" name="Дата 6">
            <a:extLst>
              <a:ext uri="{FF2B5EF4-FFF2-40B4-BE49-F238E27FC236}">
                <a16:creationId xmlns:a16="http://schemas.microsoft.com/office/drawing/2014/main" id="{DB08D995-C207-4AB6-8F7E-814A65C76B36}"/>
              </a:ext>
            </a:extLst>
          </p:cNvPr>
          <p:cNvSpPr>
            <a:spLocks noGrp="1"/>
          </p:cNvSpPr>
          <p:nvPr>
            <p:ph type="dt" sz="half" idx="10"/>
          </p:nvPr>
        </p:nvSpPr>
        <p:spPr/>
        <p:txBody>
          <a:bodyPr/>
          <a:lstStyle/>
          <a:p>
            <a:fld id="{F49EB9C2-E2BA-4396-9E5E-B26B0F22CE79}" type="datetimeFigureOut">
              <a:rPr lang="ru-KZ" smtClean="0"/>
              <a:t>31.01.2022</a:t>
            </a:fld>
            <a:endParaRPr lang="ru-KZ"/>
          </a:p>
        </p:txBody>
      </p:sp>
      <p:sp>
        <p:nvSpPr>
          <p:cNvPr id="8" name="Нижний колонтитул 7">
            <a:extLst>
              <a:ext uri="{FF2B5EF4-FFF2-40B4-BE49-F238E27FC236}">
                <a16:creationId xmlns:a16="http://schemas.microsoft.com/office/drawing/2014/main" id="{B082B5DF-F72E-4101-9D33-B2404653227A}"/>
              </a:ext>
            </a:extLst>
          </p:cNvPr>
          <p:cNvSpPr>
            <a:spLocks noGrp="1"/>
          </p:cNvSpPr>
          <p:nvPr>
            <p:ph type="ftr" sz="quarter" idx="11"/>
          </p:nvPr>
        </p:nvSpPr>
        <p:spPr/>
        <p:txBody>
          <a:bodyPr/>
          <a:lstStyle/>
          <a:p>
            <a:endParaRPr lang="ru-KZ"/>
          </a:p>
        </p:txBody>
      </p:sp>
      <p:sp>
        <p:nvSpPr>
          <p:cNvPr id="9" name="Номер слайда 8">
            <a:extLst>
              <a:ext uri="{FF2B5EF4-FFF2-40B4-BE49-F238E27FC236}">
                <a16:creationId xmlns:a16="http://schemas.microsoft.com/office/drawing/2014/main" id="{31507136-C274-475A-A246-6E9D82808769}"/>
              </a:ext>
            </a:extLst>
          </p:cNvPr>
          <p:cNvSpPr>
            <a:spLocks noGrp="1"/>
          </p:cNvSpPr>
          <p:nvPr>
            <p:ph type="sldNum" sz="quarter" idx="12"/>
          </p:nvPr>
        </p:nvSpPr>
        <p:spPr/>
        <p:txBody>
          <a:bodyPr/>
          <a:lstStyle/>
          <a:p>
            <a:fld id="{6D7399E5-A4E4-4496-BDBE-F20323505F79}" type="slidenum">
              <a:rPr lang="ru-KZ" smtClean="0"/>
              <a:t>‹#›</a:t>
            </a:fld>
            <a:endParaRPr lang="ru-KZ"/>
          </a:p>
        </p:txBody>
      </p:sp>
    </p:spTree>
    <p:extLst>
      <p:ext uri="{BB962C8B-B14F-4D97-AF65-F5344CB8AC3E}">
        <p14:creationId xmlns:p14="http://schemas.microsoft.com/office/powerpoint/2010/main" val="1370414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9F6966-99A8-42E4-926F-B631ED482D4A}"/>
              </a:ext>
            </a:extLst>
          </p:cNvPr>
          <p:cNvSpPr>
            <a:spLocks noGrp="1"/>
          </p:cNvSpPr>
          <p:nvPr>
            <p:ph type="title"/>
          </p:nvPr>
        </p:nvSpPr>
        <p:spPr/>
        <p:txBody>
          <a:bodyPr/>
          <a:lstStyle/>
          <a:p>
            <a:r>
              <a:rPr lang="ru-RU"/>
              <a:t>Образец заголовка</a:t>
            </a:r>
            <a:endParaRPr lang="ru-KZ"/>
          </a:p>
        </p:txBody>
      </p:sp>
      <p:sp>
        <p:nvSpPr>
          <p:cNvPr id="3" name="Дата 2">
            <a:extLst>
              <a:ext uri="{FF2B5EF4-FFF2-40B4-BE49-F238E27FC236}">
                <a16:creationId xmlns:a16="http://schemas.microsoft.com/office/drawing/2014/main" id="{6AF55B9B-6378-4654-98CE-28BD63408FE9}"/>
              </a:ext>
            </a:extLst>
          </p:cNvPr>
          <p:cNvSpPr>
            <a:spLocks noGrp="1"/>
          </p:cNvSpPr>
          <p:nvPr>
            <p:ph type="dt" sz="half" idx="10"/>
          </p:nvPr>
        </p:nvSpPr>
        <p:spPr/>
        <p:txBody>
          <a:bodyPr/>
          <a:lstStyle/>
          <a:p>
            <a:fld id="{F49EB9C2-E2BA-4396-9E5E-B26B0F22CE79}" type="datetimeFigureOut">
              <a:rPr lang="ru-KZ" smtClean="0"/>
              <a:t>31.01.2022</a:t>
            </a:fld>
            <a:endParaRPr lang="ru-KZ"/>
          </a:p>
        </p:txBody>
      </p:sp>
      <p:sp>
        <p:nvSpPr>
          <p:cNvPr id="4" name="Нижний колонтитул 3">
            <a:extLst>
              <a:ext uri="{FF2B5EF4-FFF2-40B4-BE49-F238E27FC236}">
                <a16:creationId xmlns:a16="http://schemas.microsoft.com/office/drawing/2014/main" id="{F74D62BD-6DAC-479A-AD23-392D4BAB0CF3}"/>
              </a:ext>
            </a:extLst>
          </p:cNvPr>
          <p:cNvSpPr>
            <a:spLocks noGrp="1"/>
          </p:cNvSpPr>
          <p:nvPr>
            <p:ph type="ftr" sz="quarter" idx="11"/>
          </p:nvPr>
        </p:nvSpPr>
        <p:spPr/>
        <p:txBody>
          <a:bodyPr/>
          <a:lstStyle/>
          <a:p>
            <a:endParaRPr lang="ru-KZ"/>
          </a:p>
        </p:txBody>
      </p:sp>
      <p:sp>
        <p:nvSpPr>
          <p:cNvPr id="5" name="Номер слайда 4">
            <a:extLst>
              <a:ext uri="{FF2B5EF4-FFF2-40B4-BE49-F238E27FC236}">
                <a16:creationId xmlns:a16="http://schemas.microsoft.com/office/drawing/2014/main" id="{5ED11CC4-81AE-463A-83E0-B74643E11D1B}"/>
              </a:ext>
            </a:extLst>
          </p:cNvPr>
          <p:cNvSpPr>
            <a:spLocks noGrp="1"/>
          </p:cNvSpPr>
          <p:nvPr>
            <p:ph type="sldNum" sz="quarter" idx="12"/>
          </p:nvPr>
        </p:nvSpPr>
        <p:spPr/>
        <p:txBody>
          <a:bodyPr/>
          <a:lstStyle/>
          <a:p>
            <a:fld id="{6D7399E5-A4E4-4496-BDBE-F20323505F79}" type="slidenum">
              <a:rPr lang="ru-KZ" smtClean="0"/>
              <a:t>‹#›</a:t>
            </a:fld>
            <a:endParaRPr lang="ru-KZ"/>
          </a:p>
        </p:txBody>
      </p:sp>
    </p:spTree>
    <p:extLst>
      <p:ext uri="{BB962C8B-B14F-4D97-AF65-F5344CB8AC3E}">
        <p14:creationId xmlns:p14="http://schemas.microsoft.com/office/powerpoint/2010/main" val="2709475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BC73AFDF-D858-4495-8B02-00702759C41A}"/>
              </a:ext>
            </a:extLst>
          </p:cNvPr>
          <p:cNvSpPr>
            <a:spLocks noGrp="1"/>
          </p:cNvSpPr>
          <p:nvPr>
            <p:ph type="dt" sz="half" idx="10"/>
          </p:nvPr>
        </p:nvSpPr>
        <p:spPr/>
        <p:txBody>
          <a:bodyPr/>
          <a:lstStyle/>
          <a:p>
            <a:fld id="{F49EB9C2-E2BA-4396-9E5E-B26B0F22CE79}" type="datetimeFigureOut">
              <a:rPr lang="ru-KZ" smtClean="0"/>
              <a:t>31.01.2022</a:t>
            </a:fld>
            <a:endParaRPr lang="ru-KZ"/>
          </a:p>
        </p:txBody>
      </p:sp>
      <p:sp>
        <p:nvSpPr>
          <p:cNvPr id="3" name="Нижний колонтитул 2">
            <a:extLst>
              <a:ext uri="{FF2B5EF4-FFF2-40B4-BE49-F238E27FC236}">
                <a16:creationId xmlns:a16="http://schemas.microsoft.com/office/drawing/2014/main" id="{F301A7BA-69F4-4BD8-96C7-66077A59ED16}"/>
              </a:ext>
            </a:extLst>
          </p:cNvPr>
          <p:cNvSpPr>
            <a:spLocks noGrp="1"/>
          </p:cNvSpPr>
          <p:nvPr>
            <p:ph type="ftr" sz="quarter" idx="11"/>
          </p:nvPr>
        </p:nvSpPr>
        <p:spPr/>
        <p:txBody>
          <a:bodyPr/>
          <a:lstStyle/>
          <a:p>
            <a:endParaRPr lang="ru-KZ"/>
          </a:p>
        </p:txBody>
      </p:sp>
      <p:sp>
        <p:nvSpPr>
          <p:cNvPr id="4" name="Номер слайда 3">
            <a:extLst>
              <a:ext uri="{FF2B5EF4-FFF2-40B4-BE49-F238E27FC236}">
                <a16:creationId xmlns:a16="http://schemas.microsoft.com/office/drawing/2014/main" id="{63D0D568-D7C6-47D9-9675-D5F9FDE1D28C}"/>
              </a:ext>
            </a:extLst>
          </p:cNvPr>
          <p:cNvSpPr>
            <a:spLocks noGrp="1"/>
          </p:cNvSpPr>
          <p:nvPr>
            <p:ph type="sldNum" sz="quarter" idx="12"/>
          </p:nvPr>
        </p:nvSpPr>
        <p:spPr/>
        <p:txBody>
          <a:bodyPr/>
          <a:lstStyle/>
          <a:p>
            <a:fld id="{6D7399E5-A4E4-4496-BDBE-F20323505F79}" type="slidenum">
              <a:rPr lang="ru-KZ" smtClean="0"/>
              <a:t>‹#›</a:t>
            </a:fld>
            <a:endParaRPr lang="ru-KZ"/>
          </a:p>
        </p:txBody>
      </p:sp>
    </p:spTree>
    <p:extLst>
      <p:ext uri="{BB962C8B-B14F-4D97-AF65-F5344CB8AC3E}">
        <p14:creationId xmlns:p14="http://schemas.microsoft.com/office/powerpoint/2010/main" val="2555725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8F3A75-D66C-491B-A0B1-AEC54A8F7E6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Объект 2">
            <a:extLst>
              <a:ext uri="{FF2B5EF4-FFF2-40B4-BE49-F238E27FC236}">
                <a16:creationId xmlns:a16="http://schemas.microsoft.com/office/drawing/2014/main" id="{398ABA46-2BB9-406E-AA59-B5298B2400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Текст 3">
            <a:extLst>
              <a:ext uri="{FF2B5EF4-FFF2-40B4-BE49-F238E27FC236}">
                <a16:creationId xmlns:a16="http://schemas.microsoft.com/office/drawing/2014/main" id="{13830E6D-A900-47B0-A827-DFEACC9AF1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73D356F-0006-44A1-8937-5731123D9BE5}"/>
              </a:ext>
            </a:extLst>
          </p:cNvPr>
          <p:cNvSpPr>
            <a:spLocks noGrp="1"/>
          </p:cNvSpPr>
          <p:nvPr>
            <p:ph type="dt" sz="half" idx="10"/>
          </p:nvPr>
        </p:nvSpPr>
        <p:spPr/>
        <p:txBody>
          <a:bodyPr/>
          <a:lstStyle/>
          <a:p>
            <a:fld id="{F49EB9C2-E2BA-4396-9E5E-B26B0F22CE79}" type="datetimeFigureOut">
              <a:rPr lang="ru-KZ" smtClean="0"/>
              <a:t>31.01.2022</a:t>
            </a:fld>
            <a:endParaRPr lang="ru-KZ"/>
          </a:p>
        </p:txBody>
      </p:sp>
      <p:sp>
        <p:nvSpPr>
          <p:cNvPr id="6" name="Нижний колонтитул 5">
            <a:extLst>
              <a:ext uri="{FF2B5EF4-FFF2-40B4-BE49-F238E27FC236}">
                <a16:creationId xmlns:a16="http://schemas.microsoft.com/office/drawing/2014/main" id="{77BAFDED-612E-475D-8E63-0FF695D64839}"/>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2FEF1E9F-C0A7-41AB-B4DE-970CEC290A38}"/>
              </a:ext>
            </a:extLst>
          </p:cNvPr>
          <p:cNvSpPr>
            <a:spLocks noGrp="1"/>
          </p:cNvSpPr>
          <p:nvPr>
            <p:ph type="sldNum" sz="quarter" idx="12"/>
          </p:nvPr>
        </p:nvSpPr>
        <p:spPr/>
        <p:txBody>
          <a:bodyPr/>
          <a:lstStyle/>
          <a:p>
            <a:fld id="{6D7399E5-A4E4-4496-BDBE-F20323505F79}" type="slidenum">
              <a:rPr lang="ru-KZ" smtClean="0"/>
              <a:t>‹#›</a:t>
            </a:fld>
            <a:endParaRPr lang="ru-KZ"/>
          </a:p>
        </p:txBody>
      </p:sp>
    </p:spTree>
    <p:extLst>
      <p:ext uri="{BB962C8B-B14F-4D97-AF65-F5344CB8AC3E}">
        <p14:creationId xmlns:p14="http://schemas.microsoft.com/office/powerpoint/2010/main" val="176953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1088D2-8712-4884-879C-DAF6865A82E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Рисунок 2">
            <a:extLst>
              <a:ext uri="{FF2B5EF4-FFF2-40B4-BE49-F238E27FC236}">
                <a16:creationId xmlns:a16="http://schemas.microsoft.com/office/drawing/2014/main" id="{D1F954CD-011E-497F-893F-CD0444CE26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KZ"/>
          </a:p>
        </p:txBody>
      </p:sp>
      <p:sp>
        <p:nvSpPr>
          <p:cNvPr id="4" name="Текст 3">
            <a:extLst>
              <a:ext uri="{FF2B5EF4-FFF2-40B4-BE49-F238E27FC236}">
                <a16:creationId xmlns:a16="http://schemas.microsoft.com/office/drawing/2014/main" id="{0A1500A5-F5C9-4B4B-B622-A06C7585C8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37C3BB4-C52B-4BE4-AE6D-46631FE0E160}"/>
              </a:ext>
            </a:extLst>
          </p:cNvPr>
          <p:cNvSpPr>
            <a:spLocks noGrp="1"/>
          </p:cNvSpPr>
          <p:nvPr>
            <p:ph type="dt" sz="half" idx="10"/>
          </p:nvPr>
        </p:nvSpPr>
        <p:spPr/>
        <p:txBody>
          <a:bodyPr/>
          <a:lstStyle/>
          <a:p>
            <a:fld id="{F49EB9C2-E2BA-4396-9E5E-B26B0F22CE79}" type="datetimeFigureOut">
              <a:rPr lang="ru-KZ" smtClean="0"/>
              <a:t>31.01.2022</a:t>
            </a:fld>
            <a:endParaRPr lang="ru-KZ"/>
          </a:p>
        </p:txBody>
      </p:sp>
      <p:sp>
        <p:nvSpPr>
          <p:cNvPr id="6" name="Нижний колонтитул 5">
            <a:extLst>
              <a:ext uri="{FF2B5EF4-FFF2-40B4-BE49-F238E27FC236}">
                <a16:creationId xmlns:a16="http://schemas.microsoft.com/office/drawing/2014/main" id="{EBBFEE30-A063-4A40-9188-5CC17A245B02}"/>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01D57A02-0475-4D2D-A35F-6CFA93016132}"/>
              </a:ext>
            </a:extLst>
          </p:cNvPr>
          <p:cNvSpPr>
            <a:spLocks noGrp="1"/>
          </p:cNvSpPr>
          <p:nvPr>
            <p:ph type="sldNum" sz="quarter" idx="12"/>
          </p:nvPr>
        </p:nvSpPr>
        <p:spPr/>
        <p:txBody>
          <a:bodyPr/>
          <a:lstStyle/>
          <a:p>
            <a:fld id="{6D7399E5-A4E4-4496-BDBE-F20323505F79}" type="slidenum">
              <a:rPr lang="ru-KZ" smtClean="0"/>
              <a:t>‹#›</a:t>
            </a:fld>
            <a:endParaRPr lang="ru-KZ"/>
          </a:p>
        </p:txBody>
      </p:sp>
    </p:spTree>
    <p:extLst>
      <p:ext uri="{BB962C8B-B14F-4D97-AF65-F5344CB8AC3E}">
        <p14:creationId xmlns:p14="http://schemas.microsoft.com/office/powerpoint/2010/main" val="1891295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8EA3D1-E63A-4511-9DA7-E5B4B2A962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KZ"/>
          </a:p>
        </p:txBody>
      </p:sp>
      <p:sp>
        <p:nvSpPr>
          <p:cNvPr id="3" name="Текст 2">
            <a:extLst>
              <a:ext uri="{FF2B5EF4-FFF2-40B4-BE49-F238E27FC236}">
                <a16:creationId xmlns:a16="http://schemas.microsoft.com/office/drawing/2014/main" id="{2D5CA812-EA4D-496B-A77A-03BE2713A5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62AC79BF-C71C-4386-9208-57D20BD67B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9EB9C2-E2BA-4396-9E5E-B26B0F22CE79}" type="datetimeFigureOut">
              <a:rPr lang="ru-KZ" smtClean="0"/>
              <a:t>31.01.2022</a:t>
            </a:fld>
            <a:endParaRPr lang="ru-KZ"/>
          </a:p>
        </p:txBody>
      </p:sp>
      <p:sp>
        <p:nvSpPr>
          <p:cNvPr id="5" name="Нижний колонтитул 4">
            <a:extLst>
              <a:ext uri="{FF2B5EF4-FFF2-40B4-BE49-F238E27FC236}">
                <a16:creationId xmlns:a16="http://schemas.microsoft.com/office/drawing/2014/main" id="{44A6611D-DD14-4A89-AFA1-FDE1E9A67A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KZ"/>
          </a:p>
        </p:txBody>
      </p:sp>
      <p:sp>
        <p:nvSpPr>
          <p:cNvPr id="6" name="Номер слайда 5">
            <a:extLst>
              <a:ext uri="{FF2B5EF4-FFF2-40B4-BE49-F238E27FC236}">
                <a16:creationId xmlns:a16="http://schemas.microsoft.com/office/drawing/2014/main" id="{2987DFB0-5D9E-4E2C-A5A5-3C1C0CC67F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7399E5-A4E4-4496-BDBE-F20323505F79}" type="slidenum">
              <a:rPr lang="ru-KZ" smtClean="0"/>
              <a:t>‹#›</a:t>
            </a:fld>
            <a:endParaRPr lang="ru-KZ"/>
          </a:p>
        </p:txBody>
      </p:sp>
    </p:spTree>
    <p:extLst>
      <p:ext uri="{BB962C8B-B14F-4D97-AF65-F5344CB8AC3E}">
        <p14:creationId xmlns:p14="http://schemas.microsoft.com/office/powerpoint/2010/main" val="2236012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92999C-444B-41D6-B779-6BDC6DC27E2A}"/>
              </a:ext>
            </a:extLst>
          </p:cNvPr>
          <p:cNvSpPr>
            <a:spLocks noGrp="1"/>
          </p:cNvSpPr>
          <p:nvPr>
            <p:ph type="ctrTitle"/>
          </p:nvPr>
        </p:nvSpPr>
        <p:spPr>
          <a:xfrm>
            <a:off x="1524000" y="1122363"/>
            <a:ext cx="9144000" cy="2029210"/>
          </a:xfrm>
        </p:spPr>
        <p:txBody>
          <a:bodyPr>
            <a:normAutofit/>
          </a:bodyPr>
          <a:lstStyle/>
          <a:p>
            <a:r>
              <a:rPr lang="en-US" sz="2400" dirty="0">
                <a:latin typeface="Times New Roman" panose="02020603050405020304" pitchFamily="18" charset="0"/>
                <a:cs typeface="Times New Roman" panose="02020603050405020304" pitchFamily="18" charset="0"/>
              </a:rPr>
              <a:t>Lecture 2</a:t>
            </a:r>
            <a:br>
              <a:rPr lang="en-US" sz="2400" dirty="0">
                <a:latin typeface="Times New Roman" panose="02020603050405020304" pitchFamily="18" charset="0"/>
                <a:cs typeface="Times New Roman" panose="02020603050405020304" pitchFamily="18" charset="0"/>
              </a:rPr>
            </a:br>
            <a:r>
              <a:rPr lang="en-US" sz="2400" dirty="0">
                <a:effectLst/>
                <a:latin typeface="Times New Roman" panose="02020603050405020304" pitchFamily="18" charset="0"/>
                <a:ea typeface="Calibri" panose="020F0502020204030204" pitchFamily="34" charset="0"/>
              </a:rPr>
              <a:t>The modern paradigm of higher education</a:t>
            </a:r>
            <a:r>
              <a:rPr lang="en-US" sz="2400" b="1" dirty="0">
                <a:effectLst/>
                <a:latin typeface="Times New Roman" panose="02020603050405020304" pitchFamily="18" charset="0"/>
                <a:ea typeface="Calibri" panose="020F0502020204030204" pitchFamily="34" charset="0"/>
              </a:rPr>
              <a:t> </a:t>
            </a:r>
            <a:endParaRPr lang="ru-KZ" sz="2400"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3D460F09-6C02-4A31-B7DE-A24FAF6B23A6}"/>
              </a:ext>
            </a:extLst>
          </p:cNvPr>
          <p:cNvSpPr>
            <a:spLocks noGrp="1"/>
          </p:cNvSpPr>
          <p:nvPr>
            <p:ph type="subTitle" idx="1"/>
          </p:nvPr>
        </p:nvSpPr>
        <p:spPr>
          <a:xfrm>
            <a:off x="3968318" y="3986074"/>
            <a:ext cx="6699682" cy="1271726"/>
          </a:xfrm>
        </p:spPr>
        <p:txBody>
          <a:bodyPr/>
          <a:lstStyle/>
          <a:p>
            <a:r>
              <a:rPr lang="en-US" dirty="0">
                <a:latin typeface="Times New Roman" panose="02020603050405020304" pitchFamily="18" charset="0"/>
                <a:cs typeface="Times New Roman" panose="02020603050405020304" pitchFamily="18" charset="0"/>
              </a:rPr>
              <a:t>Department of pedagogy and educational management</a:t>
            </a:r>
            <a:endParaRPr lang="ru-K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478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12FB950-9F43-41FC-BBE2-A2D6C64DF7A3}"/>
              </a:ext>
            </a:extLst>
          </p:cNvPr>
          <p:cNvSpPr>
            <a:spLocks noGrp="1"/>
          </p:cNvSpPr>
          <p:nvPr>
            <p:ph idx="1"/>
          </p:nvPr>
        </p:nvSpPr>
        <p:spPr>
          <a:xfrm>
            <a:off x="838200" y="1367161"/>
            <a:ext cx="10515600" cy="4809802"/>
          </a:xfrm>
        </p:spPr>
        <p:txBody>
          <a:bodyPr>
            <a:normAutofit lnSpcReduction="10000"/>
          </a:bodyPr>
          <a:lstStyle/>
          <a:p>
            <a:pPr indent="0" algn="just">
              <a:buNone/>
            </a:pPr>
            <a:r>
              <a:rPr lang="en" sz="2400" dirty="0">
                <a:solidFill>
                  <a:srgbClr val="000000"/>
                </a:solidFill>
                <a:effectLst/>
                <a:latin typeface="Times New Roman" panose="02020603050405020304" pitchFamily="18" charset="0"/>
                <a:ea typeface="Times New Roman" panose="02020603050405020304" pitchFamily="18" charset="0"/>
              </a:rPr>
              <a:t>According to scientists, a lot of paradigm knowledge can be attributed to the development of university education. The first one is called "academic paradigm", which is characterized by the university graduates focusing on new knowledge, through the position of science, theory, and hypothesis, understanding of people and the world, the development of fundamental sciences and priorities of the theoretical knowledge.</a:t>
            </a:r>
            <a:endParaRPr lang="ru-KZ" sz="2400" dirty="0">
              <a:effectLst/>
              <a:latin typeface="Times New Roman" panose="02020603050405020304" pitchFamily="18" charset="0"/>
              <a:ea typeface="Times New Roman" panose="02020603050405020304" pitchFamily="18" charset="0"/>
            </a:endParaRPr>
          </a:p>
          <a:p>
            <a:pPr indent="0" algn="just">
              <a:buNone/>
            </a:pPr>
            <a:r>
              <a:rPr lang="en" sz="2400" dirty="0">
                <a:solidFill>
                  <a:srgbClr val="000000"/>
                </a:solidFill>
                <a:effectLst/>
                <a:latin typeface="Times New Roman" panose="02020603050405020304" pitchFamily="18" charset="0"/>
                <a:ea typeface="Times New Roman" panose="02020603050405020304" pitchFamily="18" charset="0"/>
              </a:rPr>
              <a:t>Another paradigm - "professional", which meets the requirements of modern times, has emerged as a response to the public demand for specialists. The essence of professional paradigm is reflected in enrichment and of university education content. Here, science focuses on the world of self-realization and interpretation of the cost of production. </a:t>
            </a:r>
            <a:r>
              <a:rPr lang="e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this regard, the goals of training specialists change, and the main direction is not the expansion of scientific knowledge, but the professional activity of the person. From now, universities offer medical, legal, pedagogical, economical, and other higher professional education.</a:t>
            </a:r>
            <a:endParaRPr lang="ru-KZ"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lgn="just">
              <a:buNone/>
            </a:pPr>
            <a:endParaRPr lang="ru-KZ" sz="2400" dirty="0">
              <a:effectLst/>
              <a:latin typeface="Times New Roman" panose="02020603050405020304" pitchFamily="18" charset="0"/>
              <a:ea typeface="Times New Roman" panose="02020603050405020304" pitchFamily="18" charset="0"/>
            </a:endParaRPr>
          </a:p>
          <a:p>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4265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DC126C7-72E0-41A4-A3A8-A8D5D1F3A505}"/>
              </a:ext>
            </a:extLst>
          </p:cNvPr>
          <p:cNvSpPr>
            <a:spLocks noGrp="1"/>
          </p:cNvSpPr>
          <p:nvPr>
            <p:ph idx="1"/>
          </p:nvPr>
        </p:nvSpPr>
        <p:spPr>
          <a:xfrm>
            <a:off x="838200" y="1056443"/>
            <a:ext cx="10515600" cy="5120520"/>
          </a:xfrm>
        </p:spPr>
        <p:txBody>
          <a:bodyPr>
            <a:normAutofit/>
          </a:bodyPr>
          <a:lstStyle/>
          <a:p>
            <a:pPr marL="0" indent="0" algn="just">
              <a:buNone/>
            </a:pPr>
            <a:r>
              <a:rPr lang="ru-KZ" sz="2400" b="1" dirty="0" err="1">
                <a:effectLst/>
                <a:latin typeface="Times New Roman" panose="02020603050405020304" pitchFamily="18" charset="0"/>
                <a:ea typeface="Calibri" panose="020F0502020204030204" pitchFamily="34" charset="0"/>
                <a:cs typeface="Times New Roman" panose="02020603050405020304" pitchFamily="18" charset="0"/>
              </a:rPr>
              <a:t>Competenc</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y</a:t>
            </a:r>
            <a:r>
              <a:rPr lang="ru-KZ"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b="1" dirty="0" err="1">
                <a:effectLst/>
                <a:latin typeface="Times New Roman" panose="02020603050405020304" pitchFamily="18" charset="0"/>
                <a:ea typeface="Calibri" panose="020F0502020204030204" pitchFamily="34" charset="0"/>
                <a:cs typeface="Times New Roman" panose="02020603050405020304" pitchFamily="18" charset="0"/>
              </a:rPr>
              <a:t>paradigm</a:t>
            </a:r>
            <a:r>
              <a:rPr lang="ru-KZ"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The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main</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goal</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to</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train</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skilled</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and</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mobile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person</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who</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know</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 not only</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facts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but</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methods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and</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technologies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for</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obtaining</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them</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It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grows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out</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pragmatic</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and</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cognitive-informational</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paradigms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education</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It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not</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system</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knowledge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skills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and</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abilities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but</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set</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key</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competences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revealed</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by</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state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and</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society</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without</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which</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activity</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modern</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person</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in</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intellectual</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socio-political</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communication</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information</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and</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other</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spheres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impossible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It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aimed</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at</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strengthening</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practical</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orientation</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and</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mental</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orientation</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general</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secondary</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education</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(I. A.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Lipsky</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2002; I. A.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Zimnaya</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2003; A. G.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Bermus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2005; A.V.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Khutorskoy</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2005)</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067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DADB4EE-6B3C-4316-BE99-31868189A8E1}"/>
              </a:ext>
            </a:extLst>
          </p:cNvPr>
          <p:cNvSpPr>
            <a:spLocks noGrp="1"/>
          </p:cNvSpPr>
          <p:nvPr>
            <p:ph idx="1"/>
          </p:nvPr>
        </p:nvSpPr>
        <p:spPr>
          <a:xfrm>
            <a:off x="838200" y="1216241"/>
            <a:ext cx="10515600" cy="4960722"/>
          </a:xfrm>
        </p:spPr>
        <p:txBody>
          <a:bodyPr>
            <a:normAutofit/>
          </a:bodyPr>
          <a:lstStyle/>
          <a:p>
            <a:pPr indent="0" algn="just">
              <a:buNone/>
            </a:pP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ancient times, universities were awarded the title of "Alma-Mater", it refers to scientific knowledge of wisdom and enlightenment. </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Its</a:t>
            </a:r>
            <a:r>
              <a:rPr lang="e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mission was to develop not only the possession and distribution of spiritual and cultural values, but also the intellectual development of culture.</a:t>
            </a:r>
            <a:br>
              <a:rPr lang="e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the history, new knowledge has emerged at the universities, scientific theories have appeared and world viewpoints have been formed to understand life, the universe and individual. </a:t>
            </a:r>
            <a:endParaRPr lang="ru-KZ"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5854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E519361-9380-4E32-AC0D-4A6866E1D976}"/>
              </a:ext>
            </a:extLst>
          </p:cNvPr>
          <p:cNvSpPr>
            <a:spLocks noGrp="1"/>
          </p:cNvSpPr>
          <p:nvPr>
            <p:ph idx="1"/>
          </p:nvPr>
        </p:nvSpPr>
        <p:spPr>
          <a:xfrm>
            <a:off x="838200" y="1191491"/>
            <a:ext cx="10515600" cy="4985472"/>
          </a:xfrm>
        </p:spPr>
        <p:txBody>
          <a:bodyPr>
            <a:normAutofit/>
          </a:bodyPr>
          <a:lstStyle/>
          <a:p>
            <a:pPr marL="0" indent="0" algn="just">
              <a:buNone/>
            </a:pPr>
            <a:r>
              <a:rPr lang="en" sz="2400" dirty="0">
                <a:solidFill>
                  <a:srgbClr val="000000"/>
                </a:solidFill>
                <a:effectLst/>
                <a:latin typeface="Times New Roman" panose="02020603050405020304" pitchFamily="18" charset="0"/>
                <a:ea typeface="Times New Roman" panose="02020603050405020304" pitchFamily="18" charset="0"/>
              </a:rPr>
              <a:t>State education is based on a number of regulatory documents. It includes the Constitution of the Republic of Kazakhstan, the Law of the Republic of Kazakhstan "On Education", the Law of the Republic of Kazakhstan "On Science", the "Strategy for Industrial and Innovative Development of Kazakhstan", the State Program "Education", the Convention on the Rights of the Child, and the Concept of Education Development.</a:t>
            </a:r>
            <a:endParaRPr lang="ru-KZ" sz="2400" dirty="0">
              <a:effectLst/>
              <a:latin typeface="Times New Roman" panose="02020603050405020304" pitchFamily="18" charset="0"/>
              <a:ea typeface="Times New Roman" panose="02020603050405020304" pitchFamily="18" charset="0"/>
            </a:endParaRPr>
          </a:p>
          <a:p>
            <a:pPr marL="0" indent="0" algn="just">
              <a:buNone/>
            </a:pPr>
            <a:r>
              <a:rPr lang="en" sz="2400" dirty="0">
                <a:solidFill>
                  <a:srgbClr val="000000"/>
                </a:solidFill>
                <a:effectLst/>
                <a:latin typeface="Times New Roman" panose="02020603050405020304" pitchFamily="18" charset="0"/>
                <a:ea typeface="Times New Roman" panose="02020603050405020304" pitchFamily="18" charset="0"/>
              </a:rPr>
              <a:t>We believe that it is necessary to clarify the state standard of education. It is a document that defines the requirements for the state content of the higher education, the maximum workload, the level and quality of the training, and the expected outcomes on the education, business and skills, competence in the field of education. </a:t>
            </a:r>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918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0D318FB-87DC-4B21-96BD-BEEC3FF01DBD}"/>
              </a:ext>
            </a:extLst>
          </p:cNvPr>
          <p:cNvSpPr>
            <a:spLocks noGrp="1"/>
          </p:cNvSpPr>
          <p:nvPr>
            <p:ph idx="1"/>
          </p:nvPr>
        </p:nvSpPr>
        <p:spPr>
          <a:xfrm>
            <a:off x="838200" y="1162975"/>
            <a:ext cx="10515600" cy="5013987"/>
          </a:xfrm>
        </p:spPr>
        <p:txBody>
          <a:bodyPr>
            <a:normAutofit fontScale="92500" lnSpcReduction="20000"/>
          </a:bodyPr>
          <a:lstStyle/>
          <a:p>
            <a:pPr indent="0" algn="just">
              <a:buNone/>
            </a:pPr>
            <a:r>
              <a:rPr lang="en" sz="2400" dirty="0">
                <a:solidFill>
                  <a:srgbClr val="000000"/>
                </a:solidFill>
                <a:effectLst/>
                <a:latin typeface="Times New Roman" panose="02020603050405020304" pitchFamily="18" charset="0"/>
                <a:ea typeface="Times New Roman" panose="02020603050405020304" pitchFamily="18" charset="0"/>
              </a:rPr>
              <a:t>According to the standard student is:</a:t>
            </a:r>
            <a:endParaRPr lang="ru-KZ" sz="2400" dirty="0">
              <a:effectLst/>
              <a:latin typeface="Times New Roman" panose="02020603050405020304" pitchFamily="18" charset="0"/>
              <a:ea typeface="Times New Roman" panose="02020603050405020304" pitchFamily="18" charset="0"/>
            </a:endParaRPr>
          </a:p>
          <a:p>
            <a:pPr marL="0" indent="0">
              <a:buNone/>
            </a:pPr>
            <a:r>
              <a:rPr lang="en" sz="2400" dirty="0">
                <a:solidFill>
                  <a:srgbClr val="000000"/>
                </a:solidFill>
                <a:effectLst/>
                <a:latin typeface="Times New Roman" panose="02020603050405020304" pitchFamily="18" charset="0"/>
                <a:ea typeface="Times New Roman" panose="02020603050405020304" pitchFamily="18" charset="0"/>
              </a:rPr>
              <a:t>- the ability to apply theoretical knowledge in practice;</a:t>
            </a:r>
            <a:br>
              <a:rPr lang="en" sz="2400" dirty="0">
                <a:solidFill>
                  <a:srgbClr val="000000"/>
                </a:solidFill>
                <a:effectLst/>
                <a:latin typeface="Times New Roman" panose="02020603050405020304" pitchFamily="18" charset="0"/>
                <a:ea typeface="Times New Roman" panose="02020603050405020304" pitchFamily="18" charset="0"/>
              </a:rPr>
            </a:br>
            <a:r>
              <a:rPr lang="en" sz="2400" dirty="0">
                <a:solidFill>
                  <a:srgbClr val="000000"/>
                </a:solidFill>
                <a:effectLst/>
                <a:latin typeface="Times New Roman" panose="02020603050405020304" pitchFamily="18" charset="0"/>
                <a:ea typeface="Times New Roman" panose="02020603050405020304" pitchFamily="18" charset="0"/>
              </a:rPr>
              <a:t>- to learn new knowledge and to organize scientific activity using modern educational technologies;</a:t>
            </a:r>
            <a:br>
              <a:rPr lang="en" sz="2400" dirty="0">
                <a:solidFill>
                  <a:srgbClr val="000000"/>
                </a:solidFill>
                <a:effectLst/>
                <a:latin typeface="Times New Roman" panose="02020603050405020304" pitchFamily="18" charset="0"/>
                <a:ea typeface="Times New Roman" panose="02020603050405020304" pitchFamily="18" charset="0"/>
              </a:rPr>
            </a:br>
            <a:r>
              <a:rPr lang="en" sz="2400" dirty="0">
                <a:solidFill>
                  <a:srgbClr val="000000"/>
                </a:solidFill>
                <a:effectLst/>
                <a:latin typeface="Times New Roman" panose="02020603050405020304" pitchFamily="18" charset="0"/>
                <a:ea typeface="Times New Roman" panose="02020603050405020304" pitchFamily="18" charset="0"/>
              </a:rPr>
              <a:t>- to know the basics of pedagogy and psychology and to apply it in practice;</a:t>
            </a:r>
            <a:endParaRPr lang="ru-KZ" sz="2400" dirty="0">
              <a:effectLst/>
              <a:latin typeface="Times New Roman" panose="02020603050405020304" pitchFamily="18" charset="0"/>
              <a:ea typeface="Times New Roman" panose="02020603050405020304" pitchFamily="18" charset="0"/>
            </a:endParaRPr>
          </a:p>
          <a:p>
            <a:pPr algn="just">
              <a:buFontTx/>
              <a:buChar char="-"/>
            </a:pPr>
            <a:r>
              <a:rPr lang="en" sz="2400" dirty="0">
                <a:solidFill>
                  <a:srgbClr val="000000"/>
                </a:solidFill>
                <a:effectLst/>
                <a:latin typeface="Times New Roman" panose="02020603050405020304" pitchFamily="18" charset="0"/>
                <a:ea typeface="Times New Roman" panose="02020603050405020304" pitchFamily="18" charset="0"/>
              </a:rPr>
              <a:t>Self-study and acquisition of knowledge even after the completion of the course with the use of information and educational technologies;</a:t>
            </a:r>
            <a:br>
              <a:rPr lang="en" sz="2400" dirty="0">
                <a:solidFill>
                  <a:srgbClr val="000000"/>
                </a:solidFill>
                <a:effectLst/>
                <a:latin typeface="Times New Roman" panose="02020603050405020304" pitchFamily="18" charset="0"/>
                <a:ea typeface="Times New Roman" panose="02020603050405020304" pitchFamily="18" charset="0"/>
              </a:rPr>
            </a:br>
            <a:r>
              <a:rPr lang="en" sz="2400" dirty="0">
                <a:solidFill>
                  <a:srgbClr val="000000"/>
                </a:solidFill>
                <a:effectLst/>
                <a:latin typeface="Times New Roman" panose="02020603050405020304" pitchFamily="18" charset="0"/>
                <a:ea typeface="Times New Roman" panose="02020603050405020304" pitchFamily="18" charset="0"/>
              </a:rPr>
              <a:t>- to have a cultural thinking, to speak publicly, to write their own thoughts in writing and verbally, to master knowledge, skills and abilities. Normative documents include typical plans and programs, textbooks. They are created in accordance with the educational standard and on the basis of them are prepared educational-methodical complex, syllabuses.</a:t>
            </a:r>
          </a:p>
          <a:p>
            <a:pPr algn="just">
              <a:buFontTx/>
              <a:buChar char="-"/>
            </a:pPr>
            <a:r>
              <a:rPr lang="en" sz="2400" dirty="0">
                <a:solidFill>
                  <a:srgbClr val="000000"/>
                </a:solidFill>
                <a:effectLst/>
                <a:latin typeface="Times New Roman" panose="02020603050405020304" pitchFamily="18" charset="0"/>
                <a:ea typeface="Times New Roman" panose="02020603050405020304" pitchFamily="18" charset="0"/>
              </a:rPr>
              <a:t>Another important document is the "Concept of Education Development", which is a scientific and theoretical, methodological document defining the goals, objectives, structure and content of the education system of the Republic of Kazakhstan and the main strategic directions of formation and strengthening of state independence, the basis of progressive development of the country.</a:t>
            </a:r>
            <a:endParaRPr lang="ru-KZ" sz="2400" dirty="0">
              <a:effectLst/>
              <a:latin typeface="Times New Roman" panose="02020603050405020304" pitchFamily="18" charset="0"/>
              <a:ea typeface="Times New Roman" panose="02020603050405020304" pitchFamily="18" charset="0"/>
            </a:endParaRPr>
          </a:p>
          <a:p>
            <a:pPr algn="just">
              <a:buFontTx/>
              <a:buChar char="-"/>
            </a:pPr>
            <a:endParaRPr lang="en" sz="2400" dirty="0">
              <a:solidFill>
                <a:srgbClr val="000000"/>
              </a:solidFill>
              <a:effectLst/>
              <a:latin typeface="Times New Roman" panose="02020603050405020304" pitchFamily="18" charset="0"/>
              <a:ea typeface="Times New Roman" panose="02020603050405020304" pitchFamily="18" charset="0"/>
            </a:endParaRPr>
          </a:p>
          <a:p>
            <a:pPr algn="just">
              <a:buFontTx/>
              <a:buChar char="-"/>
            </a:pPr>
            <a:endParaRPr lang="ru-KZ" sz="2400" dirty="0">
              <a:effectLst/>
              <a:latin typeface="Times New Roman" panose="02020603050405020304" pitchFamily="18" charset="0"/>
              <a:ea typeface="Times New Roman" panose="02020603050405020304" pitchFamily="18" charset="0"/>
            </a:endParaRPr>
          </a:p>
          <a:p>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4956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B88C5B-B69C-434C-B390-4E622A3A94BD}"/>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6895ECE5-5706-4210-8002-34CF16F09AFF}"/>
              </a:ext>
            </a:extLst>
          </p:cNvPr>
          <p:cNvSpPr>
            <a:spLocks noGrp="1"/>
          </p:cNvSpPr>
          <p:nvPr>
            <p:ph idx="1"/>
          </p:nvPr>
        </p:nvSpPr>
        <p:spPr/>
        <p:txBody>
          <a:bodyPr/>
          <a:lstStyle/>
          <a:p>
            <a:endParaRPr lang="ru-KZ"/>
          </a:p>
        </p:txBody>
      </p:sp>
    </p:spTree>
    <p:extLst>
      <p:ext uri="{BB962C8B-B14F-4D97-AF65-F5344CB8AC3E}">
        <p14:creationId xmlns:p14="http://schemas.microsoft.com/office/powerpoint/2010/main" val="3648134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A25CFDC-97D2-4537-896B-3580BAE786DC}"/>
              </a:ext>
            </a:extLst>
          </p:cNvPr>
          <p:cNvSpPr>
            <a:spLocks noGrp="1"/>
          </p:cNvSpPr>
          <p:nvPr>
            <p:ph idx="1"/>
          </p:nvPr>
        </p:nvSpPr>
        <p:spPr/>
        <p:txBody>
          <a:bodyPr>
            <a:normAutofit/>
          </a:bodyPr>
          <a:lstStyle/>
          <a:p>
            <a:pPr marL="0" indent="0" algn="ctr">
              <a:buNone/>
            </a:pPr>
            <a:endParaRPr lang="en-US" sz="2400" dirty="0">
              <a:latin typeface="Times New Roman" panose="02020603050405020304" pitchFamily="18" charset="0"/>
              <a:cs typeface="Times New Roman" panose="02020603050405020304" pitchFamily="18" charset="0"/>
            </a:endParaRPr>
          </a:p>
          <a:p>
            <a:pPr marL="0" indent="0" algn="ctr">
              <a:buNone/>
            </a:pPr>
            <a:endParaRPr lang="en-US" sz="3200" dirty="0">
              <a:latin typeface="Times New Roman" panose="02020603050405020304" pitchFamily="18" charset="0"/>
              <a:cs typeface="Times New Roman" panose="02020603050405020304" pitchFamily="18" charset="0"/>
            </a:endParaRPr>
          </a:p>
          <a:p>
            <a:pPr marL="0" indent="0" algn="ctr">
              <a:buNone/>
            </a:pPr>
            <a:r>
              <a:rPr lang="en-US" sz="3200" dirty="0">
                <a:latin typeface="Times New Roman" panose="02020603050405020304" pitchFamily="18" charset="0"/>
                <a:cs typeface="Times New Roman" panose="02020603050405020304" pitchFamily="18" charset="0"/>
              </a:rPr>
              <a:t>Thank You for attention!</a:t>
            </a:r>
            <a:endParaRPr lang="ru-KZ"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4318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8122BD0-FC36-48E9-BA14-5FA14E0D9745}"/>
              </a:ext>
            </a:extLst>
          </p:cNvPr>
          <p:cNvSpPr>
            <a:spLocks noGrp="1"/>
          </p:cNvSpPr>
          <p:nvPr>
            <p:ph idx="1"/>
          </p:nvPr>
        </p:nvSpPr>
        <p:spPr>
          <a:xfrm>
            <a:off x="838200" y="1118586"/>
            <a:ext cx="10515600" cy="5058377"/>
          </a:xfrm>
        </p:spPr>
        <p:txBody>
          <a:bodyPr>
            <a:normAutofit lnSpcReduction="10000"/>
          </a:bodyPr>
          <a:lstStyle/>
          <a:p>
            <a:pPr marL="0" indent="0" algn="just">
              <a:buNone/>
            </a:pPr>
            <a:r>
              <a:rPr lang="ru-RU" sz="2400" dirty="0">
                <a:solidFill>
                  <a:srgbClr val="000000"/>
                </a:solidFill>
                <a:effectLst/>
                <a:latin typeface="Times New Roman" panose="02020603050405020304" pitchFamily="18" charset="0"/>
                <a:ea typeface="Times New Roman" panose="02020603050405020304" pitchFamily="18" charset="0"/>
              </a:rPr>
              <a:t> 	</a:t>
            </a:r>
            <a:r>
              <a:rPr lang="en" sz="2400" dirty="0">
                <a:solidFill>
                  <a:srgbClr val="000000"/>
                </a:solidFill>
                <a:effectLst/>
                <a:latin typeface="Times New Roman" panose="02020603050405020304" pitchFamily="18" charset="0"/>
                <a:ea typeface="Times New Roman" panose="02020603050405020304" pitchFamily="18" charset="0"/>
              </a:rPr>
              <a:t>The Higher School of Kazakhstan should build its modernization potential in line with world practice, based on state practice with the position of world practice. In addition, it is necessary to focus on the experience and training of specialists from the world leading universities in Germany, Great Britain, France, the USA, China and CIS countries.</a:t>
            </a:r>
            <a:br>
              <a:rPr lang="en" sz="2400" dirty="0">
                <a:solidFill>
                  <a:srgbClr val="000000"/>
                </a:solidFill>
                <a:effectLst/>
                <a:latin typeface="Times New Roman" panose="02020603050405020304" pitchFamily="18" charset="0"/>
                <a:ea typeface="Times New Roman" panose="02020603050405020304" pitchFamily="18" charset="0"/>
              </a:rPr>
            </a:br>
            <a:r>
              <a:rPr lang="en" sz="2400" dirty="0">
                <a:solidFill>
                  <a:srgbClr val="000000"/>
                </a:solidFill>
                <a:effectLst/>
                <a:latin typeface="Times New Roman" panose="02020603050405020304" pitchFamily="18" charset="0"/>
                <a:ea typeface="Times New Roman" panose="02020603050405020304" pitchFamily="18" charset="0"/>
              </a:rPr>
              <a:t>       New types and principles of thinking are moving forward. In this regard, there is a basis for presenting a new model for the creation of a unified pedagogical process and training of specialists that corresponds to today's mentality.</a:t>
            </a:r>
            <a:endParaRPr lang="ru-KZ" sz="2400" dirty="0">
              <a:effectLst/>
              <a:latin typeface="Times New Roman" panose="02020603050405020304" pitchFamily="18" charset="0"/>
              <a:ea typeface="Times New Roman" panose="02020603050405020304" pitchFamily="18" charset="0"/>
            </a:endParaRPr>
          </a:p>
          <a:p>
            <a:pPr marL="0" indent="0" algn="just">
              <a:buNone/>
            </a:pPr>
            <a:r>
              <a:rPr lang="en" sz="2400" dirty="0">
                <a:solidFill>
                  <a:srgbClr val="000000"/>
                </a:solidFill>
                <a:effectLst/>
                <a:latin typeface="Times New Roman" panose="02020603050405020304" pitchFamily="18" charset="0"/>
                <a:ea typeface="Times New Roman" panose="02020603050405020304" pitchFamily="18" charset="0"/>
              </a:rPr>
              <a:t>This model is based on the new paradigm and the three principles:</a:t>
            </a:r>
            <a:br>
              <a:rPr lang="en" sz="2400" dirty="0">
                <a:solidFill>
                  <a:srgbClr val="000000"/>
                </a:solidFill>
                <a:effectLst/>
                <a:latin typeface="Times New Roman" panose="02020603050405020304" pitchFamily="18" charset="0"/>
                <a:ea typeface="Times New Roman" panose="02020603050405020304" pitchFamily="18" charset="0"/>
              </a:rPr>
            </a:br>
            <a:r>
              <a:rPr lang="en" sz="2400" dirty="0">
                <a:solidFill>
                  <a:srgbClr val="000000"/>
                </a:solidFill>
                <a:effectLst/>
                <a:latin typeface="Times New Roman" panose="02020603050405020304" pitchFamily="18" charset="0"/>
                <a:ea typeface="Times New Roman" panose="02020603050405020304" pitchFamily="18" charset="0"/>
              </a:rPr>
              <a:t>1) The principle of integration of eurocentric and spiritual thinking images, i.e. the principle of unity of Western and Eastern methods of education system.</a:t>
            </a:r>
            <a:br>
              <a:rPr lang="en" sz="2400" dirty="0">
                <a:solidFill>
                  <a:srgbClr val="000000"/>
                </a:solidFill>
                <a:effectLst/>
                <a:latin typeface="Times New Roman" panose="02020603050405020304" pitchFamily="18" charset="0"/>
                <a:ea typeface="Times New Roman" panose="02020603050405020304" pitchFamily="18" charset="0"/>
              </a:rPr>
            </a:br>
            <a:r>
              <a:rPr lang="en" sz="2400" dirty="0">
                <a:solidFill>
                  <a:srgbClr val="000000"/>
                </a:solidFill>
                <a:effectLst/>
                <a:latin typeface="Times New Roman" panose="02020603050405020304" pitchFamily="18" charset="0"/>
                <a:ea typeface="Times New Roman" panose="02020603050405020304" pitchFamily="18" charset="0"/>
              </a:rPr>
              <a:t>2) The principle of openness and exploitation of the internal dynamics of science development in the recognition of the truth, its identification to human nature.</a:t>
            </a:r>
            <a:br>
              <a:rPr lang="en" sz="2400" dirty="0">
                <a:solidFill>
                  <a:srgbClr val="000000"/>
                </a:solidFill>
                <a:effectLst/>
                <a:latin typeface="Times New Roman" panose="02020603050405020304" pitchFamily="18" charset="0"/>
                <a:ea typeface="Times New Roman" panose="02020603050405020304" pitchFamily="18" charset="0"/>
              </a:rPr>
            </a:br>
            <a:r>
              <a:rPr lang="en" sz="2400" dirty="0">
                <a:solidFill>
                  <a:srgbClr val="000000"/>
                </a:solidFill>
                <a:effectLst/>
                <a:latin typeface="Times New Roman" panose="02020603050405020304" pitchFamily="18" charset="0"/>
                <a:ea typeface="Times New Roman" panose="02020603050405020304" pitchFamily="18" charset="0"/>
              </a:rPr>
              <a:t>3) The principle of whole pedagogical process as dynamic and self-organizing system.</a:t>
            </a:r>
            <a:endParaRPr lang="ru-KZ" sz="2400" dirty="0">
              <a:effectLst/>
              <a:latin typeface="Times New Roman" panose="02020603050405020304" pitchFamily="18" charset="0"/>
              <a:ea typeface="Times New Roman" panose="02020603050405020304" pitchFamily="18" charset="0"/>
            </a:endParaRPr>
          </a:p>
          <a:p>
            <a:pPr marL="0" indent="0">
              <a:buNone/>
            </a:pPr>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9714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C293F8A-B97D-4C97-AE8F-12763D3A2AB9}"/>
              </a:ext>
            </a:extLst>
          </p:cNvPr>
          <p:cNvSpPr>
            <a:spLocks noGrp="1"/>
          </p:cNvSpPr>
          <p:nvPr>
            <p:ph idx="1"/>
          </p:nvPr>
        </p:nvSpPr>
        <p:spPr/>
        <p:txBody>
          <a:bodyPr>
            <a:normAutofit/>
          </a:bodyPr>
          <a:lstStyle/>
          <a:p>
            <a:pPr marL="0" indent="0">
              <a:buNone/>
            </a:pPr>
            <a:r>
              <a:rPr lang="en" sz="2400" dirty="0">
                <a:solidFill>
                  <a:srgbClr val="000000"/>
                </a:solidFill>
                <a:effectLst/>
                <a:latin typeface="Times New Roman" panose="02020603050405020304" pitchFamily="18" charset="0"/>
                <a:ea typeface="Times New Roman" panose="02020603050405020304" pitchFamily="18" charset="0"/>
              </a:rPr>
              <a:t>Subject-object-oriented relations (paradigm).</a:t>
            </a:r>
            <a:br>
              <a:rPr lang="en" sz="2400" dirty="0">
                <a:solidFill>
                  <a:srgbClr val="000000"/>
                </a:solidFill>
                <a:effectLst/>
                <a:latin typeface="Times New Roman" panose="02020603050405020304" pitchFamily="18" charset="0"/>
                <a:ea typeface="Times New Roman" panose="02020603050405020304" pitchFamily="18" charset="0"/>
              </a:rPr>
            </a:br>
            <a:r>
              <a:rPr lang="en" sz="2400" dirty="0">
                <a:solidFill>
                  <a:srgbClr val="000000"/>
                </a:solidFill>
                <a:effectLst/>
                <a:latin typeface="Times New Roman" panose="02020603050405020304" pitchFamily="18" charset="0"/>
                <a:ea typeface="Times New Roman" panose="02020603050405020304" pitchFamily="18" charset="0"/>
              </a:rPr>
              <a:t>In contrast to scientific and pedagogical publications, the concept of paradigm is widespread along with scientific categories, such as a model, a process, a system. It is strongly penetrated into scientific lexicon and is often used in pedagogical works. Views on changing paradigm in pedagogy are widespread.</a:t>
            </a:r>
            <a:endParaRPr lang="ru-KZ" sz="2400" dirty="0">
              <a:effectLst/>
              <a:latin typeface="Times New Roman" panose="02020603050405020304" pitchFamily="18" charset="0"/>
              <a:ea typeface="Times New Roman" panose="02020603050405020304" pitchFamily="18" charset="0"/>
            </a:endParaRPr>
          </a:p>
          <a:p>
            <a:pPr marL="0" indent="0" algn="just">
              <a:buNone/>
            </a:pPr>
            <a:r>
              <a:rPr lang="en" sz="2400" dirty="0">
                <a:solidFill>
                  <a:srgbClr val="000000"/>
                </a:solidFill>
                <a:effectLst/>
                <a:latin typeface="Times New Roman" panose="02020603050405020304" pitchFamily="18" charset="0"/>
                <a:ea typeface="Times New Roman" panose="02020603050405020304" pitchFamily="18" charset="0"/>
              </a:rPr>
              <a:t>Although the definition of paradigm is not yet clear, it has been described in the scientific literature that there are currently about twenty of its types.</a:t>
            </a:r>
            <a:endParaRPr lang="ru-KZ" sz="2400" dirty="0">
              <a:effectLst/>
              <a:latin typeface="Times New Roman" panose="02020603050405020304" pitchFamily="18" charset="0"/>
              <a:ea typeface="Times New Roman" panose="02020603050405020304" pitchFamily="18" charset="0"/>
            </a:endParaRPr>
          </a:p>
          <a:p>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2286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942E60B-B7EB-40F1-BB7E-34C1EE6B6BD8}"/>
              </a:ext>
            </a:extLst>
          </p:cNvPr>
          <p:cNvSpPr>
            <a:spLocks noGrp="1"/>
          </p:cNvSpPr>
          <p:nvPr>
            <p:ph idx="1"/>
          </p:nvPr>
        </p:nvSpPr>
        <p:spPr>
          <a:xfrm>
            <a:off x="838200" y="1225118"/>
            <a:ext cx="10515600" cy="4951845"/>
          </a:xfrm>
        </p:spPr>
        <p:txBody>
          <a:bodyPr>
            <a:normAutofit/>
          </a:bodyPr>
          <a:lstStyle/>
          <a:p>
            <a:pPr marL="0" indent="0" algn="just">
              <a:buNone/>
            </a:pPr>
            <a:r>
              <a:rPr lang="en" sz="2400" dirty="0">
                <a:solidFill>
                  <a:srgbClr val="000000"/>
                </a:solidFill>
                <a:effectLst/>
                <a:latin typeface="Times New Roman" panose="02020603050405020304" pitchFamily="18" charset="0"/>
                <a:ea typeface="Times New Roman" panose="02020603050405020304" pitchFamily="18" charset="0"/>
              </a:rPr>
              <a:t>Greek word "paradigma", is translated as a norm, a template. In modern philosophical science, paradigm is defined as the model of theoretical, methodological and axiological guidelines adopted by the agreement of all scientific societies and used to solve scientific problems. Firstly, in the science of philosophy G. Bergman introduced the term "paradigm", and it has been widely distributed by Thomas Koon. He speaks of the scientific achievement recognized as a paradigm and, after a while, becomes a benchmark for the scientific community to handle the problem. According to him, paradigm is a </a:t>
            </a:r>
            <a:r>
              <a:rPr lang="en" sz="2400" b="1" dirty="0">
                <a:solidFill>
                  <a:srgbClr val="000000"/>
                </a:solidFill>
                <a:effectLst/>
                <a:latin typeface="Times New Roman" panose="02020603050405020304" pitchFamily="18" charset="0"/>
                <a:ea typeface="Times New Roman" panose="02020603050405020304" pitchFamily="18" charset="0"/>
              </a:rPr>
              <a:t>science measuring device.</a:t>
            </a:r>
            <a:endParaRPr lang="ru-KZ" sz="2400" b="1" dirty="0">
              <a:effectLst/>
              <a:latin typeface="Times New Roman" panose="02020603050405020304" pitchFamily="18" charset="0"/>
              <a:ea typeface="Times New Roman" panose="02020603050405020304" pitchFamily="18" charset="0"/>
            </a:endParaRPr>
          </a:p>
          <a:p>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2311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B6DCC4F-D36F-403D-AFE4-7AB06935CCF0}"/>
              </a:ext>
            </a:extLst>
          </p:cNvPr>
          <p:cNvSpPr>
            <a:spLocks noGrp="1"/>
          </p:cNvSpPr>
          <p:nvPr>
            <p:ph idx="1"/>
          </p:nvPr>
        </p:nvSpPr>
        <p:spPr>
          <a:xfrm>
            <a:off x="838200" y="1180730"/>
            <a:ext cx="10515600" cy="4996233"/>
          </a:xfrm>
        </p:spPr>
        <p:txBody>
          <a:bodyPr>
            <a:normAutofit/>
          </a:bodyPr>
          <a:lstStyle/>
          <a:p>
            <a:pPr indent="0" algn="just">
              <a:buNone/>
            </a:pPr>
            <a:r>
              <a:rPr lang="en" sz="2400" dirty="0">
                <a:solidFill>
                  <a:srgbClr val="000000"/>
                </a:solidFill>
                <a:effectLst/>
                <a:latin typeface="Times New Roman" panose="02020603050405020304" pitchFamily="18" charset="0"/>
                <a:ea typeface="Times New Roman" panose="02020603050405020304" pitchFamily="18" charset="0"/>
              </a:rPr>
              <a:t>In the psychological dictionary, firstly, the system of basic scientific advances (theories, methods), which are examined by researchers from a particular historical background in the field of knowledge.</a:t>
            </a:r>
            <a:endParaRPr lang="ru-KZ" sz="2400" dirty="0">
              <a:effectLst/>
              <a:latin typeface="Times New Roman" panose="02020603050405020304" pitchFamily="18" charset="0"/>
              <a:ea typeface="Times New Roman" panose="02020603050405020304" pitchFamily="18" charset="0"/>
            </a:endParaRPr>
          </a:p>
          <a:p>
            <a:pPr indent="0" algn="just">
              <a:buNone/>
            </a:pPr>
            <a:r>
              <a:rPr lang="en" sz="2400" dirty="0">
                <a:solidFill>
                  <a:srgbClr val="000000"/>
                </a:solidFill>
                <a:effectLst/>
                <a:latin typeface="Times New Roman" panose="02020603050405020304" pitchFamily="18" charset="0"/>
                <a:ea typeface="Times New Roman" panose="02020603050405020304" pitchFamily="18" charset="0"/>
              </a:rPr>
              <a:t>Secondly, the truth is the rigorous scientific theory, which is a system of concepts that represent the essential features of the existence; thirdly, it is defined as a conceptual scheme, model of research methods, problem-solving and decision-making, dominated by the scientific community during a particular historical period.</a:t>
            </a:r>
            <a:endParaRPr lang="ru-KZ" sz="2400" dirty="0">
              <a:effectLst/>
              <a:latin typeface="Times New Roman" panose="02020603050405020304" pitchFamily="18" charset="0"/>
              <a:ea typeface="Times New Roman" panose="02020603050405020304" pitchFamily="18" charset="0"/>
            </a:endParaRPr>
          </a:p>
          <a:p>
            <a:pPr marL="0" indent="0">
              <a:buNone/>
            </a:pPr>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1005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36E3BFD-3172-4204-B1A7-0EACA15AE4BA}"/>
              </a:ext>
            </a:extLst>
          </p:cNvPr>
          <p:cNvSpPr>
            <a:spLocks noGrp="1"/>
          </p:cNvSpPr>
          <p:nvPr>
            <p:ph idx="1"/>
          </p:nvPr>
        </p:nvSpPr>
        <p:spPr>
          <a:xfrm>
            <a:off x="838200" y="1189608"/>
            <a:ext cx="10515600" cy="4987355"/>
          </a:xfrm>
        </p:spPr>
        <p:txBody>
          <a:bodyPr>
            <a:normAutofit/>
          </a:bodyPr>
          <a:lstStyle/>
          <a:p>
            <a:pPr indent="0" algn="just">
              <a:buNone/>
            </a:pPr>
            <a:r>
              <a:rPr lang="en" sz="2400" dirty="0">
                <a:solidFill>
                  <a:srgbClr val="000000"/>
                </a:solidFill>
                <a:effectLst/>
                <a:latin typeface="Times New Roman" panose="02020603050405020304" pitchFamily="18" charset="0"/>
                <a:ea typeface="Times New Roman" panose="02020603050405020304" pitchFamily="18" charset="0"/>
              </a:rPr>
              <a:t>That is, the educational paradigm is a high moral education in accordance with the standard of education according to a standardized, methodological approach to students.</a:t>
            </a:r>
            <a:endParaRPr lang="ru-KZ" sz="2400" dirty="0">
              <a:effectLst/>
              <a:latin typeface="Times New Roman" panose="02020603050405020304" pitchFamily="18" charset="0"/>
              <a:ea typeface="Times New Roman" panose="02020603050405020304" pitchFamily="18" charset="0"/>
            </a:endParaRPr>
          </a:p>
          <a:p>
            <a:pPr marL="0" indent="0">
              <a:buNone/>
            </a:pPr>
            <a:r>
              <a:rPr lang="en" sz="2400" dirty="0">
                <a:solidFill>
                  <a:srgbClr val="000000"/>
                </a:solidFill>
                <a:latin typeface="Times New Roman" panose="02020603050405020304" pitchFamily="18" charset="0"/>
                <a:ea typeface="Times New Roman" panose="02020603050405020304" pitchFamily="18" charset="0"/>
              </a:rPr>
              <a:t> 	</a:t>
            </a:r>
            <a:r>
              <a:rPr lang="en" sz="2400" dirty="0">
                <a:solidFill>
                  <a:srgbClr val="000000"/>
                </a:solidFill>
                <a:effectLst/>
                <a:latin typeface="Times New Roman" panose="02020603050405020304" pitchFamily="18" charset="0"/>
                <a:ea typeface="Times New Roman" panose="02020603050405020304" pitchFamily="18" charset="0"/>
              </a:rPr>
              <a:t>Today, several paradigms of education are used, the most common among them are:</a:t>
            </a:r>
            <a:br>
              <a:rPr lang="en" sz="2400" dirty="0">
                <a:solidFill>
                  <a:srgbClr val="000000"/>
                </a:solidFill>
                <a:effectLst/>
                <a:latin typeface="Times New Roman" panose="02020603050405020304" pitchFamily="18" charset="0"/>
                <a:ea typeface="Times New Roman" panose="02020603050405020304" pitchFamily="18" charset="0"/>
              </a:rPr>
            </a:br>
            <a:r>
              <a:rPr lang="en" sz="2400" dirty="0">
                <a:solidFill>
                  <a:srgbClr val="000000"/>
                </a:solidFill>
                <a:effectLst/>
                <a:latin typeface="Times New Roman" panose="02020603050405020304" pitchFamily="18" charset="0"/>
                <a:ea typeface="Times New Roman" panose="02020603050405020304" pitchFamily="18" charset="0"/>
              </a:rPr>
              <a:t>1.Traditional conservative (educational paradigm);</a:t>
            </a:r>
            <a:br>
              <a:rPr lang="en" sz="2400" dirty="0">
                <a:solidFill>
                  <a:srgbClr val="000000"/>
                </a:solidFill>
                <a:effectLst/>
                <a:latin typeface="Times New Roman" panose="02020603050405020304" pitchFamily="18" charset="0"/>
                <a:ea typeface="Times New Roman" panose="02020603050405020304" pitchFamily="18" charset="0"/>
              </a:rPr>
            </a:br>
            <a:r>
              <a:rPr lang="en" sz="2400" dirty="0">
                <a:solidFill>
                  <a:srgbClr val="000000"/>
                </a:solidFill>
                <a:effectLst/>
                <a:latin typeface="Times New Roman" panose="02020603050405020304" pitchFamily="18" charset="0"/>
                <a:ea typeface="Times New Roman" panose="02020603050405020304" pitchFamily="18" charset="0"/>
              </a:rPr>
              <a:t>2. Phenomenological (humanistic paradigm);</a:t>
            </a:r>
            <a:br>
              <a:rPr lang="en" sz="2400" dirty="0">
                <a:solidFill>
                  <a:srgbClr val="000000"/>
                </a:solidFill>
                <a:effectLst/>
                <a:latin typeface="Times New Roman" panose="02020603050405020304" pitchFamily="18" charset="0"/>
                <a:ea typeface="Times New Roman" panose="02020603050405020304" pitchFamily="18" charset="0"/>
              </a:rPr>
            </a:br>
            <a:r>
              <a:rPr lang="en" sz="2400" dirty="0">
                <a:solidFill>
                  <a:srgbClr val="000000"/>
                </a:solidFill>
                <a:effectLst/>
                <a:latin typeface="Times New Roman" panose="02020603050405020304" pitchFamily="18" charset="0"/>
                <a:ea typeface="Times New Roman" panose="02020603050405020304" pitchFamily="18" charset="0"/>
              </a:rPr>
              <a:t>3. Rationalist paradigm (behavioral);</a:t>
            </a:r>
            <a:br>
              <a:rPr lang="en" sz="2400" dirty="0">
                <a:solidFill>
                  <a:srgbClr val="000000"/>
                </a:solidFill>
                <a:effectLst/>
                <a:latin typeface="Times New Roman" panose="02020603050405020304" pitchFamily="18" charset="0"/>
                <a:ea typeface="Times New Roman" panose="02020603050405020304" pitchFamily="18" charset="0"/>
              </a:rPr>
            </a:br>
            <a:r>
              <a:rPr lang="en" sz="2400" dirty="0">
                <a:solidFill>
                  <a:srgbClr val="000000"/>
                </a:solidFill>
                <a:effectLst/>
                <a:latin typeface="Times New Roman" panose="02020603050405020304" pitchFamily="18" charset="0"/>
                <a:ea typeface="Times New Roman" panose="02020603050405020304" pitchFamily="18" charset="0"/>
              </a:rPr>
              <a:t>4. Technocratic;</a:t>
            </a:r>
            <a:br>
              <a:rPr lang="en" sz="2400" dirty="0">
                <a:solidFill>
                  <a:srgbClr val="000000"/>
                </a:solidFill>
                <a:effectLst/>
                <a:latin typeface="Times New Roman" panose="02020603050405020304" pitchFamily="18" charset="0"/>
                <a:ea typeface="Times New Roman" panose="02020603050405020304" pitchFamily="18" charset="0"/>
              </a:rPr>
            </a:br>
            <a:r>
              <a:rPr lang="en" sz="2400" dirty="0">
                <a:solidFill>
                  <a:srgbClr val="000000"/>
                </a:solidFill>
                <a:effectLst/>
                <a:latin typeface="Times New Roman" panose="02020603050405020304" pitchFamily="18" charset="0"/>
                <a:ea typeface="Times New Roman" panose="02020603050405020304" pitchFamily="18" charset="0"/>
              </a:rPr>
              <a:t>5. Esoteric paradigms;</a:t>
            </a:r>
            <a:endParaRPr lang="ru-RU" sz="2400" dirty="0">
              <a:solidFill>
                <a:srgbClr val="000000"/>
              </a:solidFill>
              <a:effectLst/>
              <a:latin typeface="Times New Roman" panose="02020603050405020304" pitchFamily="18" charset="0"/>
              <a:ea typeface="Times New Roman" panose="02020603050405020304" pitchFamily="18" charset="0"/>
            </a:endParaRPr>
          </a:p>
          <a:p>
            <a:pPr marL="0" indent="0">
              <a:buNone/>
            </a:pPr>
            <a:r>
              <a:rPr lang="ru-RU" sz="2400" dirty="0">
                <a:solidFill>
                  <a:srgbClr val="000000"/>
                </a:solidFill>
                <a:latin typeface="Times New Roman" panose="02020603050405020304" pitchFamily="18" charset="0"/>
                <a:ea typeface="Times New Roman" panose="02020603050405020304" pitchFamily="18" charset="0"/>
              </a:rPr>
              <a:t>6. С</a:t>
            </a:r>
            <a:r>
              <a:rPr lang="en-US" sz="2400" dirty="0" err="1">
                <a:solidFill>
                  <a:srgbClr val="000000"/>
                </a:solidFill>
                <a:latin typeface="Times New Roman" panose="02020603050405020304" pitchFamily="18" charset="0"/>
                <a:ea typeface="Times New Roman" panose="02020603050405020304" pitchFamily="18" charset="0"/>
              </a:rPr>
              <a:t>ompetency</a:t>
            </a:r>
            <a:r>
              <a:rPr lang="en-US" sz="2400" dirty="0">
                <a:solidFill>
                  <a:srgbClr val="000000"/>
                </a:solidFill>
                <a:latin typeface="Times New Roman" panose="02020603050405020304" pitchFamily="18" charset="0"/>
                <a:ea typeface="Times New Roman" panose="02020603050405020304" pitchFamily="18" charset="0"/>
              </a:rPr>
              <a:t> paradigm</a:t>
            </a:r>
            <a:endParaRPr lang="ru-KZ" sz="2400" dirty="0">
              <a:effectLst/>
              <a:latin typeface="Times New Roman" panose="02020603050405020304" pitchFamily="18" charset="0"/>
              <a:ea typeface="Times New Roman" panose="02020603050405020304" pitchFamily="18" charset="0"/>
            </a:endParaRPr>
          </a:p>
          <a:p>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0449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66BAA23-F2F8-4002-B21D-AC4B61B70ED9}"/>
              </a:ext>
            </a:extLst>
          </p:cNvPr>
          <p:cNvSpPr>
            <a:spLocks noGrp="1"/>
          </p:cNvSpPr>
          <p:nvPr>
            <p:ph idx="1"/>
          </p:nvPr>
        </p:nvSpPr>
        <p:spPr>
          <a:xfrm>
            <a:off x="838200" y="1207363"/>
            <a:ext cx="10515600" cy="4969600"/>
          </a:xfrm>
        </p:spPr>
        <p:txBody>
          <a:bodyPr>
            <a:normAutofit/>
          </a:bodyPr>
          <a:lstStyle/>
          <a:p>
            <a:pPr marL="0" indent="0">
              <a:buNone/>
            </a:pPr>
            <a:r>
              <a:rPr lang="en" sz="2400" dirty="0">
                <a:solidFill>
                  <a:srgbClr val="000000"/>
                </a:solidFill>
                <a:effectLst/>
                <a:latin typeface="Times New Roman" panose="02020603050405020304" pitchFamily="18" charset="0"/>
                <a:ea typeface="Times New Roman" panose="02020603050405020304" pitchFamily="18" charset="0"/>
              </a:rPr>
              <a:t>The task for each paradigm is how to bring up the youth, what is the purpose of life, etc. In today's world educational process comparative character of paradigm model of teaching was introduced by V.A. Pilipovsky. The paradigm model of education that introduces the relative character of is used. The paradigm diversity is explained by the different approaches to the goals of education and culture.</a:t>
            </a:r>
            <a:endParaRPr lang="ru-KZ" sz="2400" dirty="0">
              <a:effectLst/>
              <a:latin typeface="Times New Roman" panose="02020603050405020304" pitchFamily="18" charset="0"/>
              <a:ea typeface="Times New Roman" panose="02020603050405020304" pitchFamily="18" charset="0"/>
            </a:endParaRPr>
          </a:p>
          <a:p>
            <a:pPr marL="0" indent="0" algn="just">
              <a:buNone/>
            </a:pPr>
            <a:r>
              <a:rPr lang="kk-KZ" sz="2400" dirty="0">
                <a:solidFill>
                  <a:srgbClr val="000000"/>
                </a:solidFill>
                <a:effectLst/>
                <a:latin typeface="Times New Roman" panose="02020603050405020304" pitchFamily="18" charset="0"/>
                <a:ea typeface="Times New Roman" panose="02020603050405020304" pitchFamily="18" charset="0"/>
              </a:rPr>
              <a:t>1</a:t>
            </a:r>
            <a:r>
              <a:rPr lang="kk-KZ" sz="2400" baseline="30000" dirty="0">
                <a:solidFill>
                  <a:srgbClr val="000000"/>
                </a:solidFill>
                <a:effectLst/>
                <a:latin typeface="Times New Roman" panose="02020603050405020304" pitchFamily="18" charset="0"/>
                <a:ea typeface="Times New Roman" panose="02020603050405020304" pitchFamily="18" charset="0"/>
              </a:rPr>
              <a:t>st</a:t>
            </a:r>
            <a:r>
              <a:rPr lang="kk-KZ" sz="2400" dirty="0">
                <a:solidFill>
                  <a:srgbClr val="000000"/>
                </a:solidFill>
                <a:effectLst/>
                <a:latin typeface="Times New Roman" panose="02020603050405020304" pitchFamily="18" charset="0"/>
                <a:ea typeface="Times New Roman" panose="02020603050405020304" pitchFamily="18" charset="0"/>
              </a:rPr>
              <a:t> approach. Value (axiological). </a:t>
            </a:r>
            <a:r>
              <a:rPr lang="en" sz="2400" dirty="0">
                <a:solidFill>
                  <a:srgbClr val="000000"/>
                </a:solidFill>
                <a:effectLst/>
                <a:latin typeface="Times New Roman" panose="02020603050405020304" pitchFamily="18" charset="0"/>
                <a:ea typeface="Times New Roman" panose="02020603050405020304" pitchFamily="18" charset="0"/>
              </a:rPr>
              <a:t>Here culture is perceived as the essence of human life. The prosperity of culture is explained by the success of culture.</a:t>
            </a:r>
            <a:endParaRPr lang="ru-KZ" sz="2400" dirty="0">
              <a:effectLst/>
              <a:latin typeface="Times New Roman" panose="02020603050405020304" pitchFamily="18" charset="0"/>
              <a:ea typeface="Times New Roman" panose="02020603050405020304" pitchFamily="18" charset="0"/>
            </a:endParaRPr>
          </a:p>
          <a:p>
            <a:pPr marL="0" indent="0" algn="just">
              <a:buNone/>
            </a:pPr>
            <a:r>
              <a:rPr lang="en" sz="2400" dirty="0">
                <a:solidFill>
                  <a:srgbClr val="000000"/>
                </a:solidFill>
                <a:effectLst/>
                <a:latin typeface="Times New Roman" panose="02020603050405020304" pitchFamily="18" charset="0"/>
                <a:ea typeface="Times New Roman" panose="02020603050405020304" pitchFamily="18" charset="0"/>
              </a:rPr>
              <a:t>2</a:t>
            </a:r>
            <a:r>
              <a:rPr lang="en" sz="2400" baseline="30000" dirty="0">
                <a:solidFill>
                  <a:srgbClr val="000000"/>
                </a:solidFill>
                <a:effectLst/>
                <a:latin typeface="Times New Roman" panose="02020603050405020304" pitchFamily="18" charset="0"/>
                <a:ea typeface="Times New Roman" panose="02020603050405020304" pitchFamily="18" charset="0"/>
              </a:rPr>
              <a:t>nd</a:t>
            </a:r>
            <a:r>
              <a:rPr lang="en" sz="2400" dirty="0">
                <a:solidFill>
                  <a:srgbClr val="000000"/>
                </a:solidFill>
                <a:effectLst/>
                <a:latin typeface="Times New Roman" panose="02020603050405020304" pitchFamily="18" charset="0"/>
                <a:ea typeface="Times New Roman" panose="02020603050405020304" pitchFamily="18" charset="0"/>
              </a:rPr>
              <a:t> approach. Action. Here, culture is seen as a test of the way to act on the creation of material and spiritual values.</a:t>
            </a:r>
            <a:endParaRPr lang="ru-KZ" sz="2400" dirty="0">
              <a:effectLst/>
              <a:latin typeface="Times New Roman" panose="02020603050405020304" pitchFamily="18" charset="0"/>
              <a:ea typeface="Times New Roman" panose="02020603050405020304" pitchFamily="18" charset="0"/>
            </a:endParaRPr>
          </a:p>
          <a:p>
            <a:pPr marL="0" indent="0" algn="just">
              <a:buNone/>
            </a:pPr>
            <a:r>
              <a:rPr lang="en" sz="2400" dirty="0">
                <a:solidFill>
                  <a:srgbClr val="000000"/>
                </a:solidFill>
                <a:effectLst/>
                <a:latin typeface="Times New Roman" panose="02020603050405020304" pitchFamily="18" charset="0"/>
                <a:ea typeface="Times New Roman" panose="02020603050405020304" pitchFamily="18" charset="0"/>
              </a:rPr>
              <a:t>3</a:t>
            </a:r>
            <a:r>
              <a:rPr lang="en" sz="2400" baseline="30000" dirty="0">
                <a:solidFill>
                  <a:srgbClr val="000000"/>
                </a:solidFill>
                <a:effectLst/>
                <a:latin typeface="Times New Roman" panose="02020603050405020304" pitchFamily="18" charset="0"/>
                <a:ea typeface="Times New Roman" panose="02020603050405020304" pitchFamily="18" charset="0"/>
              </a:rPr>
              <a:t>rd</a:t>
            </a:r>
            <a:r>
              <a:rPr lang="en" sz="2400" dirty="0">
                <a:solidFill>
                  <a:srgbClr val="000000"/>
                </a:solidFill>
                <a:effectLst/>
                <a:latin typeface="Times New Roman" panose="02020603050405020304" pitchFamily="18" charset="0"/>
                <a:ea typeface="Times New Roman" panose="02020603050405020304" pitchFamily="18" charset="0"/>
              </a:rPr>
              <a:t> approach. Personal. Culture is understood to be only for one individual. Paradigms are defined by the nature and the purpose of the pedagogical interaction between the teacher and the student.</a:t>
            </a:r>
            <a:endParaRPr lang="ru-KZ" sz="2400" dirty="0">
              <a:effectLst/>
              <a:latin typeface="Times New Roman" panose="02020603050405020304" pitchFamily="18" charset="0"/>
              <a:ea typeface="Times New Roman" panose="02020603050405020304" pitchFamily="18" charset="0"/>
            </a:endParaRPr>
          </a:p>
          <a:p>
            <a:pPr marL="0" indent="0">
              <a:buNone/>
            </a:pPr>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6765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15C2700-4A43-4866-A09A-003E22747411}"/>
              </a:ext>
            </a:extLst>
          </p:cNvPr>
          <p:cNvSpPr>
            <a:spLocks noGrp="1"/>
          </p:cNvSpPr>
          <p:nvPr>
            <p:ph idx="1"/>
          </p:nvPr>
        </p:nvSpPr>
        <p:spPr>
          <a:xfrm>
            <a:off x="838200" y="1198485"/>
            <a:ext cx="10515600" cy="4978478"/>
          </a:xfrm>
        </p:spPr>
        <p:txBody>
          <a:bodyPr>
            <a:normAutofit/>
          </a:bodyPr>
          <a:lstStyle/>
          <a:p>
            <a:pPr indent="0" algn="just">
              <a:buNone/>
            </a:pPr>
            <a:r>
              <a:rPr lang="en" sz="2400" dirty="0">
                <a:solidFill>
                  <a:srgbClr val="000000"/>
                </a:solidFill>
                <a:effectLst/>
                <a:latin typeface="Times New Roman" panose="02020603050405020304" pitchFamily="18" charset="0"/>
                <a:ea typeface="Times New Roman" panose="02020603050405020304" pitchFamily="18" charset="0"/>
              </a:rPr>
              <a:t>For example, if the main objective of a traditional-conservative or educational paradigm is teaching, the main objective of the behaviorist paradigm is not the content of education, but rather the application of the methods of knowledge acquisition. Here it is important to adapt the child to a society in which he lives, rather than educate the child.</a:t>
            </a:r>
            <a:endParaRPr lang="ru-KZ" sz="2400" dirty="0">
              <a:effectLst/>
              <a:latin typeface="Times New Roman" panose="02020603050405020304" pitchFamily="18" charset="0"/>
              <a:ea typeface="Times New Roman" panose="02020603050405020304" pitchFamily="18" charset="0"/>
            </a:endParaRPr>
          </a:p>
          <a:p>
            <a:pPr indent="0" algn="just">
              <a:buNone/>
            </a:pPr>
            <a:r>
              <a:rPr lang="en" sz="2400" dirty="0">
                <a:solidFill>
                  <a:srgbClr val="000000"/>
                </a:solidFill>
                <a:effectLst/>
                <a:latin typeface="Times New Roman" panose="02020603050405020304" pitchFamily="18" charset="0"/>
                <a:ea typeface="Times New Roman" panose="02020603050405020304" pitchFamily="18" charset="0"/>
              </a:rPr>
              <a:t>The purpose of the school is to adapt students to the behavior that fits the social requirements and standards of society. Here is the basic idea: "School is a factory, and students are raw materials." And the humanistic paradigm (phenomenological) is the primary goal that a student is considered as a subject of life and a free and spiritual person who needs self-development.</a:t>
            </a:r>
            <a:endParaRPr lang="ru-KZ" sz="2400" dirty="0">
              <a:effectLst/>
              <a:latin typeface="Times New Roman" panose="02020603050405020304" pitchFamily="18" charset="0"/>
              <a:ea typeface="Times New Roman" panose="02020603050405020304" pitchFamily="18" charset="0"/>
            </a:endParaRPr>
          </a:p>
          <a:p>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6177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299347D-0BDF-477D-B2E7-11E17E3876C8}"/>
              </a:ext>
            </a:extLst>
          </p:cNvPr>
          <p:cNvSpPr>
            <a:spLocks noGrp="1"/>
          </p:cNvSpPr>
          <p:nvPr>
            <p:ph idx="1"/>
          </p:nvPr>
        </p:nvSpPr>
        <p:spPr>
          <a:xfrm>
            <a:off x="838200" y="1180730"/>
            <a:ext cx="10515600" cy="4996233"/>
          </a:xfrm>
        </p:spPr>
        <p:txBody>
          <a:bodyPr/>
          <a:lstStyle/>
          <a:p>
            <a:pPr indent="0" algn="just">
              <a:buNone/>
            </a:pPr>
            <a:r>
              <a:rPr lang="en" sz="2400" dirty="0">
                <a:solidFill>
                  <a:srgbClr val="000000"/>
                </a:solidFill>
                <a:effectLst/>
                <a:latin typeface="Times New Roman" panose="02020603050405020304" pitchFamily="18" charset="0"/>
                <a:ea typeface="Times New Roman" panose="02020603050405020304" pitchFamily="18" charset="0"/>
              </a:rPr>
              <a:t>A feature of the humanistic paradigm is its orientation on the abilities and interests of the individual.</a:t>
            </a:r>
            <a:endParaRPr lang="ru-KZ" sz="2400" dirty="0">
              <a:effectLst/>
              <a:latin typeface="Times New Roman" panose="02020603050405020304" pitchFamily="18" charset="0"/>
              <a:ea typeface="Times New Roman" panose="02020603050405020304" pitchFamily="18" charset="0"/>
            </a:endParaRPr>
          </a:p>
          <a:p>
            <a:pPr indent="0" algn="just">
              <a:buNone/>
            </a:pPr>
            <a:r>
              <a:rPr lang="en" sz="2400" dirty="0">
                <a:solidFill>
                  <a:srgbClr val="000000"/>
                </a:solidFill>
                <a:effectLst/>
                <a:latin typeface="Times New Roman" panose="02020603050405020304" pitchFamily="18" charset="0"/>
                <a:ea typeface="Times New Roman" panose="02020603050405020304" pitchFamily="18" charset="0"/>
              </a:rPr>
              <a:t>In university education, it describes the development of fundamental sciences and theoretical knowledge, the university graduates seeking new knowledge, orientation and understanding of the world and human actions in the position of science, theories and hypotheses.</a:t>
            </a:r>
            <a:endParaRPr lang="ru-KZ" sz="2400" dirty="0">
              <a:effectLst/>
              <a:latin typeface="Times New Roman" panose="02020603050405020304" pitchFamily="18" charset="0"/>
              <a:ea typeface="Times New Roman" panose="02020603050405020304" pitchFamily="18" charset="0"/>
            </a:endParaRPr>
          </a:p>
          <a:p>
            <a:pPr marL="0" indent="0" algn="just">
              <a:buNone/>
            </a:pPr>
            <a:r>
              <a:rPr lang="en" sz="2400" dirty="0">
                <a:solidFill>
                  <a:srgbClr val="000000"/>
                </a:solidFill>
                <a:effectLst/>
                <a:latin typeface="Times New Roman" panose="02020603050405020304" pitchFamily="18" charset="0"/>
                <a:ea typeface="Times New Roman" panose="02020603050405020304" pitchFamily="18" charset="0"/>
              </a:rPr>
              <a:t>  	The goal of the paradigm is to provide the knowledge and skills necessary to improve experience from generation to generation.</a:t>
            </a:r>
            <a:endParaRPr lang="ru-KZ" sz="2400" dirty="0">
              <a:effectLst/>
              <a:latin typeface="Times New Roman" panose="02020603050405020304" pitchFamily="18" charset="0"/>
              <a:ea typeface="Times New Roman" panose="02020603050405020304" pitchFamily="18" charset="0"/>
            </a:endParaRPr>
          </a:p>
          <a:p>
            <a:pPr marL="0" indent="0" algn="just">
              <a:buNone/>
            </a:pPr>
            <a:r>
              <a:rPr lang="en" sz="2400" dirty="0">
                <a:solidFill>
                  <a:srgbClr val="000000"/>
                </a:solidFill>
                <a:effectLst/>
                <a:latin typeface="Times New Roman" panose="02020603050405020304" pitchFamily="18" charset="0"/>
                <a:ea typeface="Times New Roman" panose="02020603050405020304" pitchFamily="18" charset="0"/>
              </a:rPr>
              <a:t> 	It is understood that "knowledge is the power", so the value of humankind is determined by its cognitive ability.</a:t>
            </a:r>
            <a:endParaRPr lang="ru-KZ" sz="2400" dirty="0">
              <a:effectLst/>
              <a:latin typeface="Times New Roman" panose="02020603050405020304" pitchFamily="18" charset="0"/>
              <a:ea typeface="Times New Roman" panose="02020603050405020304" pitchFamily="18" charset="0"/>
            </a:endParaRPr>
          </a:p>
          <a:p>
            <a:pPr marL="0" indent="0">
              <a:buNone/>
            </a:pPr>
            <a:endParaRPr lang="ru-KZ" dirty="0"/>
          </a:p>
        </p:txBody>
      </p:sp>
    </p:spTree>
    <p:extLst>
      <p:ext uri="{BB962C8B-B14F-4D97-AF65-F5344CB8AC3E}">
        <p14:creationId xmlns:p14="http://schemas.microsoft.com/office/powerpoint/2010/main" val="280708389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1728</Words>
  <Application>Microsoft Office PowerPoint</Application>
  <PresentationFormat>Широкоэкранный</PresentationFormat>
  <Paragraphs>36</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Calibri Light</vt:lpstr>
      <vt:lpstr>Times New Roman</vt:lpstr>
      <vt:lpstr>Тема Office</vt:lpstr>
      <vt:lpstr>Lecture 2 The modern paradigm of higher education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 The modern paradigm of higher education</dc:title>
  <dc:creator>Жамиля Махамбетова</dc:creator>
  <cp:lastModifiedBy>Жамиля Махамбетова</cp:lastModifiedBy>
  <cp:revision>7</cp:revision>
  <dcterms:created xsi:type="dcterms:W3CDTF">2022-01-31T03:53:53Z</dcterms:created>
  <dcterms:modified xsi:type="dcterms:W3CDTF">2022-01-31T06:33:31Z</dcterms:modified>
</cp:coreProperties>
</file>